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 id="2147483734" r:id="rId3"/>
  </p:sldMasterIdLst>
  <p:notesMasterIdLst>
    <p:notesMasterId r:id="rId69"/>
  </p:notesMasterIdLst>
  <p:handoutMasterIdLst>
    <p:handoutMasterId r:id="rId70"/>
  </p:handoutMasterIdLst>
  <p:sldIdLst>
    <p:sldId id="4804" r:id="rId4"/>
    <p:sldId id="258" r:id="rId5"/>
    <p:sldId id="260" r:id="rId6"/>
    <p:sldId id="278" r:id="rId7"/>
    <p:sldId id="279" r:id="rId8"/>
    <p:sldId id="280" r:id="rId9"/>
    <p:sldId id="281" r:id="rId10"/>
    <p:sldId id="282" r:id="rId11"/>
    <p:sldId id="261" r:id="rId12"/>
    <p:sldId id="257" r:id="rId13"/>
    <p:sldId id="259" r:id="rId14"/>
    <p:sldId id="4806" r:id="rId15"/>
    <p:sldId id="4807" r:id="rId16"/>
    <p:sldId id="285" r:id="rId17"/>
    <p:sldId id="287" r:id="rId18"/>
    <p:sldId id="309" r:id="rId19"/>
    <p:sldId id="289" r:id="rId20"/>
    <p:sldId id="292" r:id="rId21"/>
    <p:sldId id="302" r:id="rId22"/>
    <p:sldId id="293" r:id="rId23"/>
    <p:sldId id="295" r:id="rId24"/>
    <p:sldId id="298" r:id="rId25"/>
    <p:sldId id="299" r:id="rId26"/>
    <p:sldId id="301" r:id="rId27"/>
    <p:sldId id="300" r:id="rId28"/>
    <p:sldId id="296" r:id="rId29"/>
    <p:sldId id="303" r:id="rId30"/>
    <p:sldId id="305" r:id="rId31"/>
    <p:sldId id="304" r:id="rId32"/>
    <p:sldId id="306" r:id="rId33"/>
    <p:sldId id="307" r:id="rId34"/>
    <p:sldId id="297" r:id="rId35"/>
    <p:sldId id="273" r:id="rId36"/>
    <p:sldId id="308" r:id="rId37"/>
    <p:sldId id="312" r:id="rId38"/>
    <p:sldId id="313" r:id="rId39"/>
    <p:sldId id="314" r:id="rId40"/>
    <p:sldId id="315" r:id="rId41"/>
    <p:sldId id="310" r:id="rId42"/>
    <p:sldId id="317" r:id="rId43"/>
    <p:sldId id="318" r:id="rId44"/>
    <p:sldId id="320" r:id="rId45"/>
    <p:sldId id="321" r:id="rId46"/>
    <p:sldId id="311" r:id="rId47"/>
    <p:sldId id="322" r:id="rId48"/>
    <p:sldId id="316" r:id="rId49"/>
    <p:sldId id="324" r:id="rId50"/>
    <p:sldId id="332" r:id="rId51"/>
    <p:sldId id="331" r:id="rId52"/>
    <p:sldId id="326" r:id="rId53"/>
    <p:sldId id="262" r:id="rId54"/>
    <p:sldId id="327" r:id="rId55"/>
    <p:sldId id="328" r:id="rId56"/>
    <p:sldId id="329" r:id="rId57"/>
    <p:sldId id="330" r:id="rId58"/>
    <p:sldId id="325" r:id="rId59"/>
    <p:sldId id="333" r:id="rId60"/>
    <p:sldId id="334" r:id="rId61"/>
    <p:sldId id="4799" r:id="rId62"/>
    <p:sldId id="4798" r:id="rId63"/>
    <p:sldId id="4802" r:id="rId64"/>
    <p:sldId id="4801" r:id="rId65"/>
    <p:sldId id="4803" r:id="rId66"/>
    <p:sldId id="267" r:id="rId67"/>
    <p:sldId id="288"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0D9"/>
    <a:srgbClr val="FFFFFF"/>
    <a:srgbClr val="638C80"/>
    <a:srgbClr val="1EB4B4"/>
    <a:srgbClr val="F0F2F7"/>
    <a:srgbClr val="000000"/>
    <a:srgbClr val="E94D48"/>
    <a:srgbClr val="628C80"/>
    <a:srgbClr val="BF807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97" autoAdjust="0"/>
    <p:restoredTop sz="94249" autoAdjust="0"/>
  </p:normalViewPr>
  <p:slideViewPr>
    <p:cSldViewPr snapToGrid="0">
      <p:cViewPr>
        <p:scale>
          <a:sx n="105" d="100"/>
          <a:sy n="105" d="100"/>
        </p:scale>
        <p:origin x="3040" y="1312"/>
      </p:cViewPr>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12/3/23</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12/3/23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Photo by Foto Pettine on Unsplash</a:t>
            </a:r>
          </a:p>
          <a:p>
            <a:r>
              <a:rPr lang="en-US" dirty="0"/>
              <a:t>https://unsplash.com/photos/IfjHaIoAoqE</a:t>
            </a:r>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115670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look at John ch 2, vs 1-11 and we will read about a wedding where things did not go as planned.  Fortunately, Jesus was at that wedding. </a:t>
            </a:r>
          </a:p>
          <a:p>
            <a:endParaRPr lang="en-US" dirty="0"/>
          </a:p>
          <a:p>
            <a:r>
              <a:rPr lang="en-US" dirty="0"/>
              <a:t>When you hear “Jesus at a wedding,” you probably think about Jesus turning water into wine, one of the Miracles of Jesus.</a:t>
            </a:r>
          </a:p>
          <a:p>
            <a:endParaRPr lang="en-US" dirty="0"/>
          </a:p>
          <a:p>
            <a:r>
              <a:rPr lang="en-US" dirty="0"/>
              <a:t>Photo by Foto Pettine on Unsplash</a:t>
            </a:r>
          </a:p>
          <a:p>
            <a:r>
              <a:rPr lang="en-US" dirty="0"/>
              <a:t>https://unsplash.com/photos/IfjHaIoAoqE</a:t>
            </a:r>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78888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Crossroads, Manik and I are currently preaching through a series on the Miracles of Jesus.</a:t>
            </a:r>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366993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look at John ch 2, vs 1-11 and we will read about a wedding where things did not go as planned.  Fortunately, Jesus was at that wedding. </a:t>
            </a:r>
          </a:p>
          <a:p>
            <a:endParaRPr lang="en-US" dirty="0"/>
          </a:p>
          <a:p>
            <a:r>
              <a:rPr lang="en-US" dirty="0"/>
              <a:t>When you hear “Jesus at a wedding,” you probably think about Jesus turning water into wine, one of the Miracles of Jesus.</a:t>
            </a:r>
          </a:p>
          <a:p>
            <a:endParaRPr lang="en-US" dirty="0"/>
          </a:p>
          <a:p>
            <a:r>
              <a:rPr lang="en-US" dirty="0"/>
              <a:t>Photo by Foto Pettine on Unsplash</a:t>
            </a:r>
          </a:p>
          <a:p>
            <a:r>
              <a:rPr lang="en-US" dirty="0"/>
              <a:t>https://unsplash.com/photos/IfjHaIoAoqE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3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chapter of John’s gospel account can be considered an introduction that contains 3 parts. </a:t>
            </a:r>
          </a:p>
          <a:p>
            <a:endParaRPr lang="en-US" dirty="0"/>
          </a:p>
          <a:p>
            <a:r>
              <a:rPr lang="en-US" dirty="0"/>
              <a:t>We read the first part as our corporate reading, John 1-14. </a:t>
            </a:r>
          </a:p>
          <a:p>
            <a:r>
              <a:rPr lang="en-US" dirty="0"/>
              <a:t>In this section John tells us that Jesus is God.  In the beginning was the word, and the word was with God, and the word was God!.  </a:t>
            </a:r>
          </a:p>
          <a:p>
            <a:r>
              <a:rPr lang="en-US" dirty="0"/>
              <a:t>John continues to tell us that Jesus, the word, created all things, In him is life and he is the light of the world. </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14</a:t>
            </a:fld>
            <a:endParaRPr lang="en-US" dirty="0"/>
          </a:p>
        </p:txBody>
      </p:sp>
    </p:spTree>
    <p:extLst>
      <p:ext uri="{BB962C8B-B14F-4D97-AF65-F5344CB8AC3E}">
        <p14:creationId xmlns:p14="http://schemas.microsoft.com/office/powerpoint/2010/main" val="129319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part of the introduction is the testimony of John the Baptist. He said that:</a:t>
            </a:r>
          </a:p>
          <a:p>
            <a:r>
              <a:rPr lang="en-US" dirty="0"/>
              <a:t>He is not the Christ,</a:t>
            </a:r>
          </a:p>
          <a:p>
            <a:r>
              <a:rPr lang="en-US" dirty="0"/>
              <a:t>That one who comes after him is greater.</a:t>
            </a:r>
          </a:p>
          <a:p>
            <a:r>
              <a:rPr lang="en-US" dirty="0"/>
              <a:t>He saw Jesus coming towards him, and that he saw the spirit descend from heaven like a dove and remain on Jesus.</a:t>
            </a:r>
          </a:p>
        </p:txBody>
      </p:sp>
      <p:sp>
        <p:nvSpPr>
          <p:cNvPr id="4" name="Slide Number Placeholder 3"/>
          <p:cNvSpPr>
            <a:spLocks noGrp="1"/>
          </p:cNvSpPr>
          <p:nvPr>
            <p:ph type="sldNum" sz="quarter" idx="5"/>
          </p:nvPr>
        </p:nvSpPr>
        <p:spPr/>
        <p:txBody>
          <a:bodyPr/>
          <a:lstStyle/>
          <a:p>
            <a:fld id="{116B70DC-70D4-4E47-A650-AEA54912CCC6}" type="slidenum">
              <a:rPr lang="en-US" smtClean="0"/>
              <a:t>15</a:t>
            </a:fld>
            <a:endParaRPr lang="en-US" dirty="0"/>
          </a:p>
        </p:txBody>
      </p:sp>
    </p:spTree>
    <p:extLst>
      <p:ext uri="{BB962C8B-B14F-4D97-AF65-F5344CB8AC3E}">
        <p14:creationId xmlns:p14="http://schemas.microsoft.com/office/powerpoint/2010/main" val="258970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final part of the introduction, we see Jesus call the first group of his disciples. </a:t>
            </a:r>
          </a:p>
        </p:txBody>
      </p:sp>
      <p:sp>
        <p:nvSpPr>
          <p:cNvPr id="4" name="Slide Number Placeholder 3"/>
          <p:cNvSpPr>
            <a:spLocks noGrp="1"/>
          </p:cNvSpPr>
          <p:nvPr>
            <p:ph type="sldNum" sz="quarter" idx="5"/>
          </p:nvPr>
        </p:nvSpPr>
        <p:spPr/>
        <p:txBody>
          <a:bodyPr/>
          <a:lstStyle/>
          <a:p>
            <a:fld id="{116B70DC-70D4-4E47-A650-AEA54912CCC6}" type="slidenum">
              <a:rPr lang="en-US" smtClean="0"/>
              <a:t>16</a:t>
            </a:fld>
            <a:endParaRPr lang="en-US" dirty="0"/>
          </a:p>
        </p:txBody>
      </p:sp>
    </p:spTree>
    <p:extLst>
      <p:ext uri="{BB962C8B-B14F-4D97-AF65-F5344CB8AC3E}">
        <p14:creationId xmlns:p14="http://schemas.microsoft.com/office/powerpoint/2010/main" val="64436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81650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18</a:t>
            </a:fld>
            <a:endParaRPr lang="en-US" dirty="0"/>
          </a:p>
        </p:txBody>
      </p:sp>
    </p:spTree>
    <p:extLst>
      <p:ext uri="{BB962C8B-B14F-4D97-AF65-F5344CB8AC3E}">
        <p14:creationId xmlns:p14="http://schemas.microsoft.com/office/powerpoint/2010/main" val="4118482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19</a:t>
            </a:fld>
            <a:endParaRPr lang="en-US" dirty="0"/>
          </a:p>
        </p:txBody>
      </p:sp>
    </p:spTree>
    <p:extLst>
      <p:ext uri="{BB962C8B-B14F-4D97-AF65-F5344CB8AC3E}">
        <p14:creationId xmlns:p14="http://schemas.microsoft.com/office/powerpoint/2010/main" val="152869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Shane </a:t>
            </a:r>
            <a:r>
              <a:rPr lang="en-US" dirty="0" err="1"/>
              <a:t>Rounce</a:t>
            </a:r>
            <a:r>
              <a:rPr lang="en-US" dirty="0"/>
              <a:t> on </a:t>
            </a:r>
            <a:r>
              <a:rPr lang="en-US" dirty="0" err="1"/>
              <a:t>Unsplashv</a:t>
            </a:r>
            <a:endParaRPr lang="en-US" dirty="0"/>
          </a:p>
          <a:p>
            <a:r>
              <a:rPr lang="en-US" dirty="0"/>
              <a:t>https://unsplash.com/photos/DNkoNXQti3c</a:t>
            </a:r>
          </a:p>
        </p:txBody>
      </p:sp>
      <p:sp>
        <p:nvSpPr>
          <p:cNvPr id="4" name="Slide Number Placeholder 3"/>
          <p:cNvSpPr>
            <a:spLocks noGrp="1"/>
          </p:cNvSpPr>
          <p:nvPr>
            <p:ph type="sldNum" sz="quarter" idx="5"/>
          </p:nvPr>
        </p:nvSpPr>
        <p:spPr/>
        <p:txBody>
          <a:bodyPr/>
          <a:lstStyle/>
          <a:p>
            <a:fld id="{116B70DC-70D4-4E47-A650-AEA54912CCC6}" type="slidenum">
              <a:rPr lang="en-US" smtClean="0"/>
              <a:t>22</a:t>
            </a:fld>
            <a:endParaRPr lang="en-US" dirty="0"/>
          </a:p>
        </p:txBody>
      </p:sp>
    </p:spTree>
    <p:extLst>
      <p:ext uri="{BB962C8B-B14F-4D97-AF65-F5344CB8AC3E}">
        <p14:creationId xmlns:p14="http://schemas.microsoft.com/office/powerpoint/2010/main" val="346164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Singapore celebrated the 50th anniversary of  its independence.</a:t>
            </a:r>
          </a:p>
          <a:p>
            <a:endParaRPr lang="en-US" dirty="0"/>
          </a:p>
          <a:p>
            <a:r>
              <a:rPr lang="en-US" dirty="0"/>
              <a:t>This celebration was called SG50 and included a year-long series of activities and events.</a:t>
            </a:r>
          </a:p>
          <a:p>
            <a:endParaRPr lang="en-US" dirty="0"/>
          </a:p>
          <a:p>
            <a:r>
              <a:rPr lang="en-US" dirty="0"/>
              <a:t>https://www.csc.gov.sg/articles/sg50-what-the-public-service-learnt</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1062412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23</a:t>
            </a:fld>
            <a:endParaRPr lang="en-US" dirty="0"/>
          </a:p>
        </p:txBody>
      </p:sp>
    </p:spTree>
    <p:extLst>
      <p:ext uri="{BB962C8B-B14F-4D97-AF65-F5344CB8AC3E}">
        <p14:creationId xmlns:p14="http://schemas.microsoft.com/office/powerpoint/2010/main" val="3912442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Hail Mary prayer courtesy of </a:t>
            </a:r>
          </a:p>
          <a:p>
            <a:r>
              <a:rPr lang="en-US" dirty="0"/>
              <a:t>http://drcm.info/wp/wp-content/uploads/2017/10/Hail-Mary.jpg</a:t>
            </a:r>
          </a:p>
        </p:txBody>
      </p:sp>
      <p:sp>
        <p:nvSpPr>
          <p:cNvPr id="4" name="Slide Number Placeholder 3"/>
          <p:cNvSpPr>
            <a:spLocks noGrp="1"/>
          </p:cNvSpPr>
          <p:nvPr>
            <p:ph type="sldNum" sz="quarter" idx="5"/>
          </p:nvPr>
        </p:nvSpPr>
        <p:spPr/>
        <p:txBody>
          <a:bodyPr/>
          <a:lstStyle/>
          <a:p>
            <a:fld id="{116B70DC-70D4-4E47-A650-AEA54912CCC6}" type="slidenum">
              <a:rPr lang="en-US" smtClean="0"/>
              <a:t>28</a:t>
            </a:fld>
            <a:endParaRPr lang="en-US" dirty="0"/>
          </a:p>
        </p:txBody>
      </p:sp>
    </p:spTree>
    <p:extLst>
      <p:ext uri="{BB962C8B-B14F-4D97-AF65-F5344CB8AC3E}">
        <p14:creationId xmlns:p14="http://schemas.microsoft.com/office/powerpoint/2010/main" val="1381150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Wesley Tingey on Unsplash</a:t>
            </a:r>
          </a:p>
          <a:p>
            <a:r>
              <a:rPr lang="en-US" dirty="0"/>
              <a:t>https://unsplash.com/photos/0are122T4ho</a:t>
            </a:r>
          </a:p>
        </p:txBody>
      </p:sp>
      <p:sp>
        <p:nvSpPr>
          <p:cNvPr id="4" name="Slide Number Placeholder 3"/>
          <p:cNvSpPr>
            <a:spLocks noGrp="1"/>
          </p:cNvSpPr>
          <p:nvPr>
            <p:ph type="sldNum" sz="quarter" idx="5"/>
          </p:nvPr>
        </p:nvSpPr>
        <p:spPr/>
        <p:txBody>
          <a:bodyPr/>
          <a:lstStyle/>
          <a:p>
            <a:fld id="{116B70DC-70D4-4E47-A650-AEA54912CCC6}" type="slidenum">
              <a:rPr lang="en-US" smtClean="0"/>
              <a:t>33</a:t>
            </a:fld>
            <a:endParaRPr lang="en-US" dirty="0"/>
          </a:p>
        </p:txBody>
      </p:sp>
    </p:spTree>
    <p:extLst>
      <p:ext uri="{BB962C8B-B14F-4D97-AF65-F5344CB8AC3E}">
        <p14:creationId xmlns:p14="http://schemas.microsoft.com/office/powerpoint/2010/main" val="184044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Filling stone water jars courtesy of:</a:t>
            </a:r>
          </a:p>
          <a:p>
            <a:r>
              <a:rPr lang="en-US" dirty="0"/>
              <a:t>https://tabletalkmagazine.com/posts/why-did-jesus-turn-water-into-wine/</a:t>
            </a:r>
          </a:p>
        </p:txBody>
      </p:sp>
      <p:sp>
        <p:nvSpPr>
          <p:cNvPr id="4" name="Slide Number Placeholder 3"/>
          <p:cNvSpPr>
            <a:spLocks noGrp="1"/>
          </p:cNvSpPr>
          <p:nvPr>
            <p:ph type="sldNum" sz="quarter" idx="5"/>
          </p:nvPr>
        </p:nvSpPr>
        <p:spPr/>
        <p:txBody>
          <a:bodyPr/>
          <a:lstStyle/>
          <a:p>
            <a:fld id="{116B70DC-70D4-4E47-A650-AEA54912CCC6}" type="slidenum">
              <a:rPr lang="en-US" smtClean="0"/>
              <a:t>34</a:t>
            </a:fld>
            <a:endParaRPr lang="en-US" dirty="0"/>
          </a:p>
        </p:txBody>
      </p:sp>
    </p:spTree>
    <p:extLst>
      <p:ext uri="{BB962C8B-B14F-4D97-AF65-F5344CB8AC3E}">
        <p14:creationId xmlns:p14="http://schemas.microsoft.com/office/powerpoint/2010/main" val="301851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Steps to clean your hands courtesy of Singapore Ministry of Health</a:t>
            </a:r>
          </a:p>
          <a:p>
            <a:r>
              <a:rPr lang="en-US" dirty="0"/>
              <a:t>https://www.moh.gov.sg/docs/librariesprovider5/default-document-library/practise-good-personal-hygiene---english-(05-feb).pdf</a:t>
            </a:r>
          </a:p>
          <a:p>
            <a:r>
              <a:rPr lang="en-US" dirty="0"/>
              <a:t>https://www.moh.gov.sa/en/HealthAwareness/EducationalContent/Corona/Pages/005.aspx</a:t>
            </a:r>
          </a:p>
        </p:txBody>
      </p:sp>
      <p:sp>
        <p:nvSpPr>
          <p:cNvPr id="4" name="Slide Number Placeholder 3"/>
          <p:cNvSpPr>
            <a:spLocks noGrp="1"/>
          </p:cNvSpPr>
          <p:nvPr>
            <p:ph type="sldNum" sz="quarter" idx="5"/>
          </p:nvPr>
        </p:nvSpPr>
        <p:spPr/>
        <p:txBody>
          <a:bodyPr/>
          <a:lstStyle/>
          <a:p>
            <a:fld id="{116B70DC-70D4-4E47-A650-AEA54912CCC6}" type="slidenum">
              <a:rPr lang="en-US" smtClean="0"/>
              <a:t>38</a:t>
            </a:fld>
            <a:endParaRPr lang="en-US" dirty="0"/>
          </a:p>
        </p:txBody>
      </p:sp>
    </p:spTree>
    <p:extLst>
      <p:ext uri="{BB962C8B-B14F-4D97-AF65-F5344CB8AC3E}">
        <p14:creationId xmlns:p14="http://schemas.microsoft.com/office/powerpoint/2010/main" val="2613000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39</a:t>
            </a:fld>
            <a:endParaRPr lang="en-US" dirty="0"/>
          </a:p>
        </p:txBody>
      </p:sp>
    </p:spTree>
    <p:extLst>
      <p:ext uri="{BB962C8B-B14F-4D97-AF65-F5344CB8AC3E}">
        <p14:creationId xmlns:p14="http://schemas.microsoft.com/office/powerpoint/2010/main" val="842409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Calvin and Hobbes courtesy of </a:t>
            </a:r>
          </a:p>
          <a:p>
            <a:r>
              <a:rPr lang="en-US" dirty="0"/>
              <a:t>https://www.gocomics.com/calvinandhobbes/2017/05/22?utm_source=ch-twitter&amp;utm_medium=socialmarketing&amp;utm_content=ch-quotes&amp;utm_campaign=social</a:t>
            </a:r>
          </a:p>
        </p:txBody>
      </p:sp>
      <p:sp>
        <p:nvSpPr>
          <p:cNvPr id="4" name="Slide Number Placeholder 3"/>
          <p:cNvSpPr>
            <a:spLocks noGrp="1"/>
          </p:cNvSpPr>
          <p:nvPr>
            <p:ph type="sldNum" sz="quarter" idx="5"/>
          </p:nvPr>
        </p:nvSpPr>
        <p:spPr/>
        <p:txBody>
          <a:bodyPr/>
          <a:lstStyle/>
          <a:p>
            <a:fld id="{116B70DC-70D4-4E47-A650-AEA54912CCC6}" type="slidenum">
              <a:rPr lang="en-US" smtClean="0"/>
              <a:t>40</a:t>
            </a:fld>
            <a:endParaRPr lang="en-US" dirty="0"/>
          </a:p>
        </p:txBody>
      </p:sp>
    </p:spTree>
    <p:extLst>
      <p:ext uri="{BB962C8B-B14F-4D97-AF65-F5344CB8AC3E}">
        <p14:creationId xmlns:p14="http://schemas.microsoft.com/office/powerpoint/2010/main" val="1457624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41</a:t>
            </a:fld>
            <a:endParaRPr lang="en-US" dirty="0"/>
          </a:p>
        </p:txBody>
      </p:sp>
    </p:spTree>
    <p:extLst>
      <p:ext uri="{BB962C8B-B14F-4D97-AF65-F5344CB8AC3E}">
        <p14:creationId xmlns:p14="http://schemas.microsoft.com/office/powerpoint/2010/main" val="2314104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42</a:t>
            </a:fld>
            <a:endParaRPr lang="en-US" dirty="0"/>
          </a:p>
        </p:txBody>
      </p:sp>
    </p:spTree>
    <p:extLst>
      <p:ext uri="{BB962C8B-B14F-4D97-AF65-F5344CB8AC3E}">
        <p14:creationId xmlns:p14="http://schemas.microsoft.com/office/powerpoint/2010/main" val="2581294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43</a:t>
            </a:fld>
            <a:endParaRPr lang="en-US" dirty="0"/>
          </a:p>
        </p:txBody>
      </p:sp>
    </p:spTree>
    <p:extLst>
      <p:ext uri="{BB962C8B-B14F-4D97-AF65-F5344CB8AC3E}">
        <p14:creationId xmlns:p14="http://schemas.microsoft.com/office/powerpoint/2010/main" val="137687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events included parades with hundreds of people moving together in unison.</a:t>
            </a:r>
          </a:p>
          <a:p>
            <a:endParaRPr lang="en-US" dirty="0"/>
          </a:p>
          <a:p>
            <a:r>
              <a:rPr lang="en-US" dirty="0"/>
              <a:t>SG50 parade courtesy of </a:t>
            </a:r>
          </a:p>
          <a:p>
            <a:r>
              <a:rPr lang="en-US" dirty="0"/>
              <a:t>https://www.todayonline.com/singapore/show-treat-new-venue-gets-mixed-reviews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4006177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44</a:t>
            </a:fld>
            <a:endParaRPr lang="en-US" dirty="0"/>
          </a:p>
        </p:txBody>
      </p:sp>
    </p:spTree>
    <p:extLst>
      <p:ext uri="{BB962C8B-B14F-4D97-AF65-F5344CB8AC3E}">
        <p14:creationId xmlns:p14="http://schemas.microsoft.com/office/powerpoint/2010/main" val="3402528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Filling stone water jars courtesy of:</a:t>
            </a:r>
          </a:p>
          <a:p>
            <a:r>
              <a:rPr lang="en-US" dirty="0"/>
              <a:t>https://tabletalkmagazine.com/posts/why-did-jesus-turn-water-into-wine/</a:t>
            </a:r>
          </a:p>
        </p:txBody>
      </p:sp>
      <p:sp>
        <p:nvSpPr>
          <p:cNvPr id="4" name="Slide Number Placeholder 3"/>
          <p:cNvSpPr>
            <a:spLocks noGrp="1"/>
          </p:cNvSpPr>
          <p:nvPr>
            <p:ph type="sldNum" sz="quarter" idx="5"/>
          </p:nvPr>
        </p:nvSpPr>
        <p:spPr/>
        <p:txBody>
          <a:bodyPr/>
          <a:lstStyle/>
          <a:p>
            <a:fld id="{116B70DC-70D4-4E47-A650-AEA54912CCC6}" type="slidenum">
              <a:rPr lang="en-US" smtClean="0"/>
              <a:t>45</a:t>
            </a:fld>
            <a:endParaRPr lang="en-US" dirty="0"/>
          </a:p>
        </p:txBody>
      </p:sp>
    </p:spTree>
    <p:extLst>
      <p:ext uri="{BB962C8B-B14F-4D97-AF65-F5344CB8AC3E}">
        <p14:creationId xmlns:p14="http://schemas.microsoft.com/office/powerpoint/2010/main" val="3510758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Elle Hughes on Unsplash</a:t>
            </a:r>
          </a:p>
          <a:p>
            <a:r>
              <a:rPr lang="en-US" dirty="0"/>
              <a:t>https://unsplash.com/photos/hErgu3X7gvY</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46</a:t>
            </a:fld>
            <a:endParaRPr lang="en-US" dirty="0"/>
          </a:p>
        </p:txBody>
      </p:sp>
    </p:spTree>
    <p:extLst>
      <p:ext uri="{BB962C8B-B14F-4D97-AF65-F5344CB8AC3E}">
        <p14:creationId xmlns:p14="http://schemas.microsoft.com/office/powerpoint/2010/main" val="907090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47</a:t>
            </a:fld>
            <a:endParaRPr lang="en-US" dirty="0"/>
          </a:p>
        </p:txBody>
      </p:sp>
    </p:spTree>
    <p:extLst>
      <p:ext uri="{BB962C8B-B14F-4D97-AF65-F5344CB8AC3E}">
        <p14:creationId xmlns:p14="http://schemas.microsoft.com/office/powerpoint/2010/main" val="1910841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48</a:t>
            </a:fld>
            <a:endParaRPr lang="en-US" dirty="0"/>
          </a:p>
        </p:txBody>
      </p:sp>
    </p:spTree>
    <p:extLst>
      <p:ext uri="{BB962C8B-B14F-4D97-AF65-F5344CB8AC3E}">
        <p14:creationId xmlns:p14="http://schemas.microsoft.com/office/powerpoint/2010/main" val="1451969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50</a:t>
            </a:fld>
            <a:endParaRPr lang="en-US" dirty="0"/>
          </a:p>
        </p:txBody>
      </p:sp>
    </p:spTree>
    <p:extLst>
      <p:ext uri="{BB962C8B-B14F-4D97-AF65-F5344CB8AC3E}">
        <p14:creationId xmlns:p14="http://schemas.microsoft.com/office/powerpoint/2010/main" val="3248117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51</a:t>
            </a:fld>
            <a:endParaRPr lang="en-US" dirty="0"/>
          </a:p>
        </p:txBody>
      </p:sp>
    </p:spTree>
    <p:extLst>
      <p:ext uri="{BB962C8B-B14F-4D97-AF65-F5344CB8AC3E}">
        <p14:creationId xmlns:p14="http://schemas.microsoft.com/office/powerpoint/2010/main" val="4223955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52</a:t>
            </a:fld>
            <a:endParaRPr lang="en-US" dirty="0"/>
          </a:p>
        </p:txBody>
      </p:sp>
    </p:spTree>
    <p:extLst>
      <p:ext uri="{BB962C8B-B14F-4D97-AF65-F5344CB8AC3E}">
        <p14:creationId xmlns:p14="http://schemas.microsoft.com/office/powerpoint/2010/main" val="199687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53</a:t>
            </a:fld>
            <a:endParaRPr lang="en-US" dirty="0"/>
          </a:p>
        </p:txBody>
      </p:sp>
    </p:spTree>
    <p:extLst>
      <p:ext uri="{BB962C8B-B14F-4D97-AF65-F5344CB8AC3E}">
        <p14:creationId xmlns:p14="http://schemas.microsoft.com/office/powerpoint/2010/main" val="2484767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54</a:t>
            </a:fld>
            <a:endParaRPr lang="en-US" dirty="0"/>
          </a:p>
        </p:txBody>
      </p:sp>
    </p:spTree>
    <p:extLst>
      <p:ext uri="{BB962C8B-B14F-4D97-AF65-F5344CB8AC3E}">
        <p14:creationId xmlns:p14="http://schemas.microsoft.com/office/powerpoint/2010/main" val="413538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also plenty of fireworks, synchronized to music, with some even spelling out SG50.</a:t>
            </a:r>
          </a:p>
          <a:p>
            <a:endParaRPr lang="en-US" dirty="0"/>
          </a:p>
          <a:p>
            <a:r>
              <a:rPr lang="en-US" dirty="0"/>
              <a:t>Fireworks courtesy of</a:t>
            </a:r>
          </a:p>
          <a:p>
            <a:r>
              <a:rPr lang="en-US" dirty="0"/>
              <a:t>https://www.parkhotelgroup.com/en/stories/singapore-national-day-parade-fireworks-alternatives</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267295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55</a:t>
            </a:fld>
            <a:endParaRPr lang="en-US" dirty="0"/>
          </a:p>
        </p:txBody>
      </p:sp>
    </p:spTree>
    <p:extLst>
      <p:ext uri="{BB962C8B-B14F-4D97-AF65-F5344CB8AC3E}">
        <p14:creationId xmlns:p14="http://schemas.microsoft.com/office/powerpoint/2010/main" val="4049732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believe in him?</a:t>
            </a:r>
          </a:p>
        </p:txBody>
      </p:sp>
      <p:sp>
        <p:nvSpPr>
          <p:cNvPr id="4" name="Slide Number Placeholder 3"/>
          <p:cNvSpPr>
            <a:spLocks noGrp="1"/>
          </p:cNvSpPr>
          <p:nvPr>
            <p:ph type="sldNum" sz="quarter" idx="5"/>
          </p:nvPr>
        </p:nvSpPr>
        <p:spPr/>
        <p:txBody>
          <a:bodyPr/>
          <a:lstStyle/>
          <a:p>
            <a:fld id="{116B70DC-70D4-4E47-A650-AEA54912CCC6}" type="slidenum">
              <a:rPr lang="en-US" smtClean="0"/>
              <a:t>56</a:t>
            </a:fld>
            <a:endParaRPr lang="en-US" dirty="0"/>
          </a:p>
        </p:txBody>
      </p:sp>
    </p:spTree>
    <p:extLst>
      <p:ext uri="{BB962C8B-B14F-4D97-AF65-F5344CB8AC3E}">
        <p14:creationId xmlns:p14="http://schemas.microsoft.com/office/powerpoint/2010/main" val="1080180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57</a:t>
            </a:fld>
            <a:endParaRPr lang="en-US" dirty="0"/>
          </a:p>
        </p:txBody>
      </p:sp>
    </p:spTree>
    <p:extLst>
      <p:ext uri="{BB962C8B-B14F-4D97-AF65-F5344CB8AC3E}">
        <p14:creationId xmlns:p14="http://schemas.microsoft.com/office/powerpoint/2010/main" val="2680608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58</a:t>
            </a:fld>
            <a:endParaRPr lang="en-US" dirty="0"/>
          </a:p>
        </p:txBody>
      </p:sp>
    </p:spTree>
    <p:extLst>
      <p:ext uri="{BB962C8B-B14F-4D97-AF65-F5344CB8AC3E}">
        <p14:creationId xmlns:p14="http://schemas.microsoft.com/office/powerpoint/2010/main" val="2311154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59</a:t>
            </a:fld>
            <a:endParaRPr lang="en-US" dirty="0"/>
          </a:p>
        </p:txBody>
      </p:sp>
    </p:spTree>
    <p:extLst>
      <p:ext uri="{BB962C8B-B14F-4D97-AF65-F5344CB8AC3E}">
        <p14:creationId xmlns:p14="http://schemas.microsoft.com/office/powerpoint/2010/main" val="3511014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also an amazing airshow, with fighter jets from the Singapore Armed Forces flying in tight formation.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Lots of planning and preparation were needed to ensure all these events happened without any hiccups.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Airshow rehearsal courtesy of</a:t>
            </a:r>
          </a:p>
          <a:p>
            <a:r>
              <a:rPr lang="en-US" dirty="0"/>
              <a:t>https://zitseng.com/archives/8797</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311182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even with careful planning, unforeseen issues arise.</a:t>
            </a:r>
          </a:p>
          <a:p>
            <a:endParaRPr lang="en-US" dirty="0"/>
          </a:p>
          <a:p>
            <a:r>
              <a:rPr lang="en-US" dirty="0"/>
              <a:t>For instance, take the Changi Jurassic Mile.  First, it is only 1 km long, but that is not the issue.</a:t>
            </a:r>
          </a:p>
          <a:p>
            <a:endParaRPr lang="en-US" dirty="0"/>
          </a:p>
          <a:p>
            <a:r>
              <a:rPr lang="en-US" dirty="0"/>
              <a:t>Turns out, it was built next to a golf course, and the designers did not account for stray golf balls. </a:t>
            </a:r>
          </a:p>
          <a:p>
            <a:endParaRPr lang="en-US" dirty="0"/>
          </a:p>
          <a:p>
            <a:r>
              <a:rPr lang="en-US" dirty="0"/>
              <a:t>Jurassic Mile photo courtesy of</a:t>
            </a:r>
          </a:p>
          <a:p>
            <a:r>
              <a:rPr lang="en-US" dirty="0"/>
              <a:t>https://www.channelnewsasia.com/singapore/changi-jurassic-mile-golf-ball-injury-safety-netting-981391</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248737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within 2 weeks of opening, netting had to be installed.</a:t>
            </a:r>
          </a:p>
          <a:p>
            <a:endParaRPr lang="en-US" dirty="0"/>
          </a:p>
          <a:p>
            <a:endParaRPr lang="en-US" dirty="0"/>
          </a:p>
          <a:p>
            <a:r>
              <a:rPr lang="en-US" dirty="0"/>
              <a:t>Jurassic Mile photo courtesy of</a:t>
            </a:r>
          </a:p>
          <a:p>
            <a:r>
              <a:rPr lang="en-US" dirty="0"/>
              <a:t>https://www.channelnewsasia.com/singapore/changi-jurassic-mile-golf-ball-injury-safety-netting-981391</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102878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you have either been in a wedding, or at least invited to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of planning goes into a wedding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Álvaro CvG on Unsplash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https://unsplash.com/photos/mW8IZdX7n8E</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233930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even with all the careful wedding planning, sometimes things  </a:t>
            </a:r>
            <a:r>
              <a:rPr lang="en-US" b="1" u="sng" dirty="0"/>
              <a:t>do not</a:t>
            </a:r>
            <a:r>
              <a:rPr lang="en-US" b="1" u="none" dirty="0"/>
              <a:t> </a:t>
            </a:r>
            <a:r>
              <a:rPr lang="en-US" dirty="0"/>
              <a:t>go as planned.</a:t>
            </a:r>
          </a:p>
          <a:p>
            <a:endParaRPr lang="en-US" dirty="0"/>
          </a:p>
          <a:p>
            <a:r>
              <a:rPr lang="en-US" dirty="0"/>
              <a:t>Wedding fails courtesy of </a:t>
            </a:r>
          </a:p>
          <a:p>
            <a:r>
              <a:rPr lang="en-US" dirty="0"/>
              <a:t>https://ruinmyweek.com/funny/wedding-fails/</a:t>
            </a:r>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573188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9D26B-5CEB-46C2-8633-92CAD874AE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BFDDA-E3A9-4366-BE2F-2BF32E28C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12E9EB9F-3B47-4645-B3B8-B3756DB1EE45}"/>
              </a:ext>
            </a:extLst>
          </p:cNvPr>
          <p:cNvSpPr/>
          <p:nvPr userDrawn="1"/>
        </p:nvSpPr>
        <p:spPr>
          <a:xfrm>
            <a:off x="1" y="1"/>
            <a:ext cx="9144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450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3_Blank">
    <p:bg>
      <p:bgPr>
        <a:solidFill>
          <a:srgbClr val="628C8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60BA4A-2D3B-4CE4-9936-F01D7B5083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840869" cy="6858000"/>
          </a:xfrm>
          <a:prstGeom prst="rect">
            <a:avLst/>
          </a:prstGeom>
        </p:spPr>
      </p:pic>
    </p:spTree>
    <p:extLst>
      <p:ext uri="{BB962C8B-B14F-4D97-AF65-F5344CB8AC3E}">
        <p14:creationId xmlns:p14="http://schemas.microsoft.com/office/powerpoint/2010/main" val="14399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5F92B-6E88-41DB-A74F-E6D48B541F5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9144000" cy="6861044"/>
          </a:xfrm>
          <a:prstGeom prst="rect">
            <a:avLst/>
          </a:prstGeom>
          <a:ln>
            <a:noFill/>
          </a:ln>
        </p:spPr>
      </p:pic>
    </p:spTree>
    <p:extLst>
      <p:ext uri="{BB962C8B-B14F-4D97-AF65-F5344CB8AC3E}">
        <p14:creationId xmlns:p14="http://schemas.microsoft.com/office/powerpoint/2010/main" val="20008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839EE-2514-48E4-A266-6C8DDA4858C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72046"/>
          </a:xfrm>
          <a:prstGeom prst="rect">
            <a:avLst/>
          </a:prstGeom>
          <a:ln>
            <a:solidFill>
              <a:schemeClr val="tx1"/>
            </a:solidFill>
          </a:ln>
        </p:spPr>
      </p:pic>
      <p:sp>
        <p:nvSpPr>
          <p:cNvPr id="6" name="Rectangle 5">
            <a:extLst>
              <a:ext uri="{FF2B5EF4-FFF2-40B4-BE49-F238E27FC236}">
                <a16:creationId xmlns:a16="http://schemas.microsoft.com/office/drawing/2014/main" id="{0DA425B9-E40C-450E-8613-6A71222B8331}"/>
              </a:ext>
            </a:extLst>
          </p:cNvPr>
          <p:cNvSpPr/>
          <p:nvPr userDrawn="1"/>
        </p:nvSpPr>
        <p:spPr>
          <a:xfrm>
            <a:off x="0" y="14046"/>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46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342465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3754217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578843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114042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229423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9D26B-5CEB-46C2-8633-92CAD874AE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4" name="Rectangle 3">
            <a:extLst>
              <a:ext uri="{FF2B5EF4-FFF2-40B4-BE49-F238E27FC236}">
                <a16:creationId xmlns:a16="http://schemas.microsoft.com/office/drawing/2014/main" id="{33A1D86D-41DE-435B-B45F-3B00762772C9}"/>
              </a:ext>
            </a:extLst>
          </p:cNvPr>
          <p:cNvSpPr/>
          <p:nvPr userDrawn="1"/>
        </p:nvSpPr>
        <p:spPr>
          <a:xfrm>
            <a:off x="1" y="1"/>
            <a:ext cx="9144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44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929034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515760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856908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646036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34967026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458008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12/3/23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36099468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12/3/23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030686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12/3/23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51887968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B2F8470-8A8B-B148-9620-CEAD85EE4C8F}" type="datetimeFigureOut">
              <a:rPr lang="en-TH" smtClean="0"/>
              <a:t>12/3/23</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04180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A64502-697E-4E8F-86AD-D1F69B2BB3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615266" cy="6858000"/>
          </a:xfrm>
          <a:prstGeom prst="rect">
            <a:avLst/>
          </a:prstGeom>
        </p:spPr>
      </p:pic>
      <p:pic>
        <p:nvPicPr>
          <p:cNvPr id="7" name="Picture 6">
            <a:extLst>
              <a:ext uri="{FF2B5EF4-FFF2-40B4-BE49-F238E27FC236}">
                <a16:creationId xmlns:a16="http://schemas.microsoft.com/office/drawing/2014/main" id="{9462F863-1FDC-4D96-9AE2-A234B33CAE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71066" y="0"/>
            <a:ext cx="3572934" cy="6858000"/>
          </a:xfrm>
          <a:prstGeom prst="rect">
            <a:avLst/>
          </a:prstGeom>
        </p:spPr>
      </p:pic>
      <p:pic>
        <p:nvPicPr>
          <p:cNvPr id="5" name="Picture 4">
            <a:extLst>
              <a:ext uri="{FF2B5EF4-FFF2-40B4-BE49-F238E27FC236}">
                <a16:creationId xmlns:a16="http://schemas.microsoft.com/office/drawing/2014/main" id="{DBE11D85-A008-4B1E-9592-9BD273D06A3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615266" y="0"/>
            <a:ext cx="1955801" cy="6858000"/>
          </a:xfrm>
          <a:prstGeom prst="rect">
            <a:avLst/>
          </a:prstGeom>
        </p:spPr>
      </p:pic>
    </p:spTree>
    <p:extLst>
      <p:ext uri="{BB962C8B-B14F-4D97-AF65-F5344CB8AC3E}">
        <p14:creationId xmlns:p14="http://schemas.microsoft.com/office/powerpoint/2010/main" val="3327571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12/3/23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08949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F8470-8A8B-B148-9620-CEAD85EE4C8F}" type="datetimeFigureOut">
              <a:rPr lang="en-TH" smtClean="0"/>
              <a:t>12/3/23</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712137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8470-8A8B-B148-9620-CEAD85EE4C8F}" type="datetimeFigureOut">
              <a:rPr lang="en-TH" smtClean="0"/>
              <a:t>12/3/23</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458065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B2F8470-8A8B-B148-9620-CEAD85EE4C8F}" type="datetimeFigureOut">
              <a:rPr lang="en-TH" smtClean="0"/>
              <a:t>12/3/23</a:t>
            </a:fld>
            <a:endParaRPr lang="en-TH"/>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TH"/>
          </a:p>
        </p:txBody>
      </p:sp>
      <p:sp>
        <p:nvSpPr>
          <p:cNvPr id="11" name="Slide Number Placeholder 10"/>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35505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B2F8470-8A8B-B148-9620-CEAD85EE4C8F}" type="datetimeFigureOut">
              <a:rPr lang="en-TH" smtClean="0"/>
              <a:t>12/3/23</a:t>
            </a:fld>
            <a:endParaRPr lang="en-TH"/>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221752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12/3/23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174520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12/3/23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17388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32435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724400" cy="6858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6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99DB8CC-45B0-4656-A2D1-5383F0B2262B}"/>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730" y="2282031"/>
            <a:ext cx="788294" cy="2293937"/>
          </a:xfrm>
          <a:prstGeom prst="rect">
            <a:avLst/>
          </a:prstGeom>
        </p:spPr>
      </p:pic>
    </p:spTree>
    <p:extLst>
      <p:ext uri="{BB962C8B-B14F-4D97-AF65-F5344CB8AC3E}">
        <p14:creationId xmlns:p14="http://schemas.microsoft.com/office/powerpoint/2010/main" val="336395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3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82" r:id="rId3"/>
    <p:sldLayoutId id="2147483673" r:id="rId4"/>
    <p:sldLayoutId id="2147483709" r:id="rId5"/>
    <p:sldLayoutId id="2147483674" r:id="rId6"/>
    <p:sldLayoutId id="2147483684" r:id="rId7"/>
    <p:sldLayoutId id="2147483676" r:id="rId8"/>
    <p:sldLayoutId id="2147483670" r:id="rId9"/>
    <p:sldLayoutId id="2147483683" r:id="rId10"/>
    <p:sldLayoutId id="2147483681" r:id="rId11"/>
    <p:sldLayoutId id="2147483671" r:id="rId12"/>
    <p:sldLayoutId id="2147483708"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10337461"/>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B2F8470-8A8B-B148-9620-CEAD85EE4C8F}" type="datetimeFigureOut">
              <a:rPr lang="en-TH" smtClean="0"/>
              <a:t>12/3/23</a:t>
            </a:fld>
            <a:endParaRPr lang="en-TH"/>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90EF3BE9-9F13-2440-9BA5-56F4EAA8DA5C}" type="slidenum">
              <a:rPr lang="en-TH" smtClean="0"/>
              <a:t>‹#›</a:t>
            </a:fld>
            <a:endParaRPr lang="en-TH"/>
          </a:p>
        </p:txBody>
      </p:sp>
    </p:spTree>
    <p:extLst>
      <p:ext uri="{BB962C8B-B14F-4D97-AF65-F5344CB8AC3E}">
        <p14:creationId xmlns:p14="http://schemas.microsoft.com/office/powerpoint/2010/main" val="332551552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7805587-E822-4595-AB1B-625390524223}"/>
              </a:ext>
            </a:extLst>
          </p:cNvPr>
          <p:cNvSpPr txBox="1"/>
          <p:nvPr/>
        </p:nvSpPr>
        <p:spPr>
          <a:xfrm>
            <a:off x="880697" y="454864"/>
            <a:ext cx="7278565" cy="1661993"/>
          </a:xfrm>
          <a:prstGeom prst="rect">
            <a:avLst/>
          </a:prstGeom>
        </p:spPr>
        <p:txBody>
          <a:bodyPr wrap="square" lIns="0" tIns="0" rIns="0" bIns="0" rtlCol="0" anchor="t">
            <a:spAutoFit/>
          </a:bodyPr>
          <a:lstStyle/>
          <a:p>
            <a:pPr algn="r">
              <a:lnSpc>
                <a:spcPct val="90000"/>
              </a:lnSpc>
            </a:pPr>
            <a:r>
              <a:rPr lang="ar-JO" sz="6000" b="1" spc="-80" dirty="0">
                <a:effectLst>
                  <a:glow>
                    <a:schemeClr val="bg1"/>
                  </a:glow>
                </a:effectLst>
                <a:latin typeface="Arial" panose="020B0604020202020204" pitchFamily="34" charset="0"/>
                <a:cs typeface="Arial" panose="020B0604020202020204" pitchFamily="34" charset="0"/>
              </a:rPr>
              <a:t>آيات وعجائب</a:t>
            </a:r>
          </a:p>
          <a:p>
            <a:pPr algn="r">
              <a:lnSpc>
                <a:spcPct val="90000"/>
              </a:lnSpc>
            </a:pPr>
            <a:r>
              <a:rPr lang="ar-JO" sz="6000" b="1" spc="-80" dirty="0">
                <a:effectLst>
                  <a:glow>
                    <a:schemeClr val="bg1"/>
                  </a:glow>
                </a:effectLst>
                <a:latin typeface="Arial" panose="020B0604020202020204" pitchFamily="34" charset="0"/>
                <a:cs typeface="Arial" panose="020B0604020202020204" pitchFamily="34" charset="0"/>
              </a:rPr>
              <a:t>في العرس</a:t>
            </a:r>
            <a:endParaRPr lang="en-US" sz="6000" b="1" spc="-80" dirty="0">
              <a:effectLst>
                <a:glow>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7083998-3441-4377-9F15-57D520AB2346}"/>
              </a:ext>
            </a:extLst>
          </p:cNvPr>
          <p:cNvSpPr txBox="1"/>
          <p:nvPr/>
        </p:nvSpPr>
        <p:spPr>
          <a:xfrm>
            <a:off x="4337538" y="2206098"/>
            <a:ext cx="3821724" cy="584775"/>
          </a:xfrm>
          <a:prstGeom prst="rect">
            <a:avLst/>
          </a:prstGeom>
          <a:noFill/>
        </p:spPr>
        <p:txBody>
          <a:bodyPr wrap="square">
            <a:spAutoFit/>
          </a:bodyPr>
          <a:lstStyle/>
          <a:p>
            <a:pPr algn="r"/>
            <a:r>
              <a:rPr lang="ar-JO" sz="3200" b="1" dirty="0">
                <a:latin typeface="Arial" panose="020B0604020202020204" pitchFamily="34" charset="0"/>
                <a:cs typeface="Arial" panose="020B0604020202020204" pitchFamily="34" charset="0"/>
              </a:rPr>
              <a:t>يوحنا 2: 1-11</a:t>
            </a:r>
            <a:endParaRPr lang="en-US" sz="3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75CBF7-AA6E-5E46-86C7-E5F7AC6664D5}"/>
              </a:ext>
            </a:extLst>
          </p:cNvPr>
          <p:cNvSpPr>
            <a:spLocks noChangeArrowheads="1"/>
          </p:cNvSpPr>
          <p:nvPr/>
        </p:nvSpPr>
        <p:spPr bwMode="auto">
          <a:xfrm>
            <a:off x="0" y="2880114"/>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تم وعظها من قبل ماثيو لايلي</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كنيسة الطرق المتقاطعة الدولية في سنغافورة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تم تحميلها من قبل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a:t>
            </a:r>
            <a:r>
              <a:rPr lang="ar-JO" sz="20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جميع الملفات بلغات عديدة للتحميل المجاني على</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BibleStudyDownloads.org</a:t>
            </a:r>
          </a:p>
        </p:txBody>
      </p:sp>
    </p:spTree>
    <p:extLst>
      <p:ext uri="{BB962C8B-B14F-4D97-AF65-F5344CB8AC3E}">
        <p14:creationId xmlns:p14="http://schemas.microsoft.com/office/powerpoint/2010/main" val="27016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7805587-E822-4595-AB1B-625390524223}"/>
              </a:ext>
            </a:extLst>
          </p:cNvPr>
          <p:cNvSpPr txBox="1"/>
          <p:nvPr/>
        </p:nvSpPr>
        <p:spPr>
          <a:xfrm>
            <a:off x="880697" y="454864"/>
            <a:ext cx="7278565" cy="1661993"/>
          </a:xfrm>
          <a:prstGeom prst="rect">
            <a:avLst/>
          </a:prstGeom>
        </p:spPr>
        <p:txBody>
          <a:bodyPr wrap="square" lIns="0" tIns="0" rIns="0" bIns="0" rtlCol="0" anchor="t">
            <a:spAutoFit/>
          </a:bodyPr>
          <a:lstStyle/>
          <a:p>
            <a:pPr algn="r">
              <a:lnSpc>
                <a:spcPct val="90000"/>
              </a:lnSpc>
            </a:pPr>
            <a:r>
              <a:rPr lang="ar-JO" sz="6000" b="1" spc="-80" dirty="0">
                <a:effectLst>
                  <a:glow>
                    <a:schemeClr val="bg1"/>
                  </a:glow>
                </a:effectLst>
                <a:latin typeface="Arial" panose="020B0604020202020204" pitchFamily="34" charset="0"/>
                <a:cs typeface="Arial" panose="020B0604020202020204" pitchFamily="34" charset="0"/>
              </a:rPr>
              <a:t>آيات وعجائب                  في عرس</a:t>
            </a:r>
            <a:endParaRPr lang="en-US" sz="6000" b="1" spc="-80" dirty="0">
              <a:effectLst>
                <a:glow>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7083998-3441-4377-9F15-57D520AB2346}"/>
              </a:ext>
            </a:extLst>
          </p:cNvPr>
          <p:cNvSpPr txBox="1"/>
          <p:nvPr/>
        </p:nvSpPr>
        <p:spPr>
          <a:xfrm>
            <a:off x="4337538" y="2206098"/>
            <a:ext cx="3821724" cy="584775"/>
          </a:xfrm>
          <a:prstGeom prst="rect">
            <a:avLst/>
          </a:prstGeom>
          <a:noFill/>
        </p:spPr>
        <p:txBody>
          <a:bodyPr wrap="square">
            <a:spAutoFit/>
          </a:bodyPr>
          <a:lstStyle/>
          <a:p>
            <a:pPr algn="r"/>
            <a:r>
              <a:rPr lang="ar-JO" sz="3200" b="1" dirty="0">
                <a:latin typeface="Arial" panose="020B0604020202020204" pitchFamily="34" charset="0"/>
                <a:cs typeface="Arial" panose="020B0604020202020204" pitchFamily="34" charset="0"/>
              </a:rPr>
              <a:t>يوحنا 2: 11</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0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JO"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n-cs"/>
              </a:rPr>
              <a:t>معجزات</a:t>
            </a:r>
          </a:p>
          <a:p>
            <a:pPr marL="0" marR="0" lvl="0" indent="0" algn="ctr" defTabSz="914400" rtl="0" eaLnBrk="1" fontAlgn="auto" latinLnBrk="0" hangingPunct="1">
              <a:lnSpc>
                <a:spcPct val="90000"/>
              </a:lnSpc>
              <a:spcBef>
                <a:spcPct val="0"/>
              </a:spcBef>
              <a:spcAft>
                <a:spcPts val="0"/>
              </a:spcAft>
              <a:buClrTx/>
              <a:buSzTx/>
              <a:buFontTx/>
              <a:buNone/>
              <a:tabLst/>
              <a:defRPr/>
            </a:pPr>
            <a:r>
              <a:rPr lang="ar-JO" sz="6000" dirty="0">
                <a:latin typeface="Chalkduster" panose="03050602040202020205" pitchFamily="66" charset="77"/>
                <a:cs typeface="+mn-cs"/>
              </a:rPr>
              <a:t>يسوع</a:t>
            </a: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n-cs"/>
            </a:endParaRPr>
          </a:p>
        </p:txBody>
      </p:sp>
    </p:spTree>
    <p:extLst>
      <p:ext uri="{BB962C8B-B14F-4D97-AF65-F5344CB8AC3E}">
        <p14:creationId xmlns:p14="http://schemas.microsoft.com/office/powerpoint/2010/main" val="41421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DF302-AEDC-B945-8B87-3F81CEDB662A}"/>
              </a:ext>
            </a:extLst>
          </p:cNvPr>
          <p:cNvSpPr>
            <a:spLocks noGrp="1"/>
          </p:cNvSpPr>
          <p:nvPr>
            <p:ph idx="1"/>
          </p:nvPr>
        </p:nvSpPr>
        <p:spPr>
          <a:xfrm>
            <a:off x="986320" y="1970225"/>
            <a:ext cx="7623424" cy="4219955"/>
          </a:xfrm>
        </p:spPr>
        <p:txBody>
          <a:bodyPr>
            <a:normAutofit/>
          </a:bodyPr>
          <a:lstStyle/>
          <a:p>
            <a:pPr marL="687388" indent="-509588" algn="r" rtl="1">
              <a:buNone/>
            </a:pPr>
            <a:r>
              <a:rPr lang="ar-JO" sz="3500" b="1" dirty="0">
                <a:latin typeface="Arial" panose="020B0604020202020204" pitchFamily="34" charset="0"/>
                <a:cs typeface="Arial" panose="020B0604020202020204" pitchFamily="34" charset="0"/>
              </a:rPr>
              <a:t>1. أين نذهب لنجد خبزاً للجائعين ؟</a:t>
            </a:r>
            <a:endParaRPr lang="en-TH" sz="3500" b="1" dirty="0">
              <a:latin typeface="Arial" panose="020B0604020202020204" pitchFamily="34" charset="0"/>
              <a:cs typeface="Arial" panose="020B0604020202020204" pitchFamily="34" charset="0"/>
            </a:endParaRPr>
          </a:p>
          <a:p>
            <a:pPr marL="687388" indent="-509588" algn="r" rtl="1">
              <a:buNone/>
            </a:pPr>
            <a:endParaRPr lang="ar-JO" sz="3500" b="1" dirty="0">
              <a:latin typeface="Arial" panose="020B0604020202020204" pitchFamily="34" charset="0"/>
              <a:cs typeface="Arial" panose="020B0604020202020204" pitchFamily="34" charset="0"/>
            </a:endParaRPr>
          </a:p>
          <a:p>
            <a:pPr marL="687388" indent="-509588" algn="r" rtl="1">
              <a:buNone/>
            </a:pPr>
            <a:r>
              <a:rPr lang="ar-JO" sz="3500" b="1" dirty="0">
                <a:latin typeface="Arial" panose="020B0604020202020204" pitchFamily="34" charset="0"/>
                <a:cs typeface="Arial" panose="020B0604020202020204" pitchFamily="34" charset="0"/>
              </a:rPr>
              <a:t>2. أنظر إلى ما وراء المعجزة – هوذا يسوع</a:t>
            </a:r>
            <a:endParaRPr lang="en-TH" sz="3500" b="1" dirty="0">
              <a:latin typeface="Arial" panose="020B0604020202020204" pitchFamily="34" charset="0"/>
              <a:cs typeface="Arial" panose="020B0604020202020204" pitchFamily="34" charset="0"/>
            </a:endParaRPr>
          </a:p>
          <a:p>
            <a:pPr marL="687388" indent="-509588" algn="r" rtl="1">
              <a:buNone/>
            </a:pPr>
            <a:endParaRPr lang="ar-JO" sz="3500" b="1" dirty="0">
              <a:latin typeface="Arial" panose="020B0604020202020204" pitchFamily="34" charset="0"/>
              <a:cs typeface="Arial" panose="020B0604020202020204" pitchFamily="34" charset="0"/>
            </a:endParaRPr>
          </a:p>
          <a:p>
            <a:pPr marL="687388" indent="-509588" algn="r" rtl="1">
              <a:buNone/>
            </a:pPr>
            <a:r>
              <a:rPr lang="ar-JO" sz="3500" b="1" dirty="0">
                <a:latin typeface="Arial" panose="020B0604020202020204" pitchFamily="34" charset="0"/>
                <a:cs typeface="Arial" panose="020B0604020202020204" pitchFamily="34" charset="0"/>
              </a:rPr>
              <a:t>3. لا تأتي إليه بأجندتك الخاصة . أسجد، سلم حياتك واعبده .</a:t>
            </a:r>
            <a:endParaRPr lang="en-TH" sz="3500" b="1" dirty="0">
              <a:latin typeface="Arial" panose="020B0604020202020204" pitchFamily="34" charset="0"/>
              <a:cs typeface="Arial" panose="020B0604020202020204" pitchFamily="34" charset="0"/>
            </a:endParaRPr>
          </a:p>
          <a:p>
            <a:pPr marL="687388" indent="-509588" algn="r" rtl="1"/>
            <a:endParaRPr lang="en-TH"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A32A383F-62A1-FE4E-A2BC-C16EA1E8343F}"/>
              </a:ext>
            </a:extLst>
          </p:cNvPr>
          <p:cNvSpPr>
            <a:spLocks noGrp="1"/>
          </p:cNvSpPr>
          <p:nvPr>
            <p:ph type="title"/>
          </p:nvPr>
        </p:nvSpPr>
        <p:spPr>
          <a:xfrm>
            <a:off x="1603122" y="319233"/>
            <a:ext cx="5937755" cy="1188720"/>
          </a:xfrm>
        </p:spPr>
        <p:txBody>
          <a:bodyPr>
            <a:normAutofit/>
          </a:bodyPr>
          <a:lstStyle/>
          <a:p>
            <a:r>
              <a:rPr lang="ar-JO" sz="5400" b="1" dirty="0">
                <a:latin typeface="Arial" panose="020B0604020202020204" pitchFamily="34" charset="0"/>
                <a:cs typeface="Arial" panose="020B0604020202020204" pitchFamily="34" charset="0"/>
              </a:rPr>
              <a:t>التطبيق</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91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7805587-E822-4595-AB1B-625390524223}"/>
              </a:ext>
            </a:extLst>
          </p:cNvPr>
          <p:cNvSpPr txBox="1"/>
          <p:nvPr/>
        </p:nvSpPr>
        <p:spPr>
          <a:xfrm>
            <a:off x="880697" y="454864"/>
            <a:ext cx="7278565" cy="1661993"/>
          </a:xfrm>
          <a:prstGeom prst="rect">
            <a:avLst/>
          </a:prstGeom>
        </p:spPr>
        <p:txBody>
          <a:bodyPr wrap="square" lIns="0" tIns="0" rIns="0" bIns="0" rtlCol="0" anchor="t">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ar-JO" sz="6000" b="1" i="0" u="none" strike="noStrike" kern="1200" cap="none" spc="-80" normalizeH="0" baseline="0" noProof="0" dirty="0">
                <a:ln>
                  <a:noFill/>
                </a:ln>
                <a:solidFill>
                  <a:prstClr val="black"/>
                </a:solidFill>
                <a:effectLst>
                  <a:glow>
                    <a:prstClr val="white"/>
                  </a:glow>
                </a:effectLst>
                <a:uLnTx/>
                <a:uFillTx/>
                <a:latin typeface="Arial" panose="020B0604020202020204" pitchFamily="34" charset="0"/>
                <a:ea typeface="+mn-ea"/>
                <a:cs typeface="Arial" panose="020B0604020202020204" pitchFamily="34" charset="0"/>
              </a:rPr>
              <a:t>آيات وعجائب                  في عرس</a:t>
            </a:r>
            <a:endParaRPr kumimoji="0" lang="en-US" sz="6000" b="1" i="0" u="none" strike="noStrike" kern="1200" cap="none" spc="-80" normalizeH="0" baseline="0" noProof="0" dirty="0">
              <a:ln>
                <a:noFill/>
              </a:ln>
              <a:solidFill>
                <a:prstClr val="black"/>
              </a:solidFill>
              <a:effectLst>
                <a:glow>
                  <a:prstClr val="white"/>
                </a:glow>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7083998-3441-4377-9F15-57D520AB2346}"/>
              </a:ext>
            </a:extLst>
          </p:cNvPr>
          <p:cNvSpPr txBox="1"/>
          <p:nvPr/>
        </p:nvSpPr>
        <p:spPr>
          <a:xfrm>
            <a:off x="4337538" y="2206098"/>
            <a:ext cx="3821724" cy="58477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يوحنا 2: 11</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04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F101D68-936F-4364-8294-014082D250FC}"/>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ar-JO" sz="4800" b="1" spc="-80" dirty="0">
                <a:solidFill>
                  <a:srgbClr val="638C80"/>
                </a:solidFill>
                <a:effectLst>
                  <a:glow>
                    <a:schemeClr val="bg1"/>
                  </a:glow>
                </a:effectLst>
                <a:latin typeface="Arial" panose="020B0604020202020204" pitchFamily="34" charset="0"/>
                <a:cs typeface="Arial" panose="020B0604020202020204" pitchFamily="34" charset="0"/>
              </a:rPr>
              <a:t>الخلفية</a:t>
            </a:r>
            <a:endParaRPr lang="en-US" sz="48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63D281D-D014-B9C1-00A0-BB6DB74EEE2B}"/>
              </a:ext>
            </a:extLst>
          </p:cNvPr>
          <p:cNvSpPr/>
          <p:nvPr/>
        </p:nvSpPr>
        <p:spPr>
          <a:xfrm>
            <a:off x="1380387" y="366172"/>
            <a:ext cx="4219301" cy="230296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b="1" dirty="0">
              <a:latin typeface="Arial" panose="020B0604020202020204" pitchFamily="34" charset="0"/>
              <a:cs typeface="Arial" panose="020B0604020202020204" pitchFamily="34" charset="0"/>
            </a:endParaRPr>
          </a:p>
        </p:txBody>
      </p:sp>
      <p:sp>
        <p:nvSpPr>
          <p:cNvPr id="4" name="TextBox 7">
            <a:extLst>
              <a:ext uri="{FF2B5EF4-FFF2-40B4-BE49-F238E27FC236}">
                <a16:creationId xmlns:a16="http://schemas.microsoft.com/office/drawing/2014/main" id="{C59855E1-EE1D-1FD5-88E7-3011E793C33F}"/>
              </a:ext>
            </a:extLst>
          </p:cNvPr>
          <p:cNvSpPr txBox="1"/>
          <p:nvPr/>
        </p:nvSpPr>
        <p:spPr>
          <a:xfrm>
            <a:off x="2231912" y="333311"/>
            <a:ext cx="2478765" cy="351956"/>
          </a:xfrm>
          <a:prstGeom prst="rect">
            <a:avLst/>
          </a:prstGeom>
          <a:solidFill>
            <a:srgbClr val="638C80"/>
          </a:solidFill>
          <a:ln>
            <a:noFill/>
          </a:ln>
        </p:spPr>
        <p:txBody>
          <a:bodyPr wrap="square" lIns="0" tIns="0" rIns="0" bIns="0" rtlCol="0" anchor="t">
            <a:spAutoFit/>
          </a:bodyPr>
          <a:lstStyle/>
          <a:p>
            <a:pPr algn="ctr">
              <a:lnSpc>
                <a:spcPct val="70000"/>
              </a:lnSpc>
            </a:pPr>
            <a:r>
              <a:rPr lang="ar-JO" sz="3200" b="1" dirty="0">
                <a:solidFill>
                  <a:srgbClr val="F4F0D9"/>
                </a:solidFill>
                <a:latin typeface="Arial" panose="020B0604020202020204" pitchFamily="34" charset="0"/>
                <a:cs typeface="Arial" panose="020B0604020202020204" pitchFamily="34" charset="0"/>
              </a:rPr>
              <a:t>يوحنا 1: 1-14</a:t>
            </a:r>
            <a:endParaRPr lang="en-US" sz="3200" b="1" dirty="0">
              <a:solidFill>
                <a:srgbClr val="F4F0D9"/>
              </a:solidFill>
              <a:latin typeface="Arial" panose="020B0604020202020204" pitchFamily="34" charset="0"/>
              <a:cs typeface="Arial" panose="020B0604020202020204" pitchFamily="34" charset="0"/>
            </a:endParaRPr>
          </a:p>
        </p:txBody>
      </p:sp>
      <p:sp>
        <p:nvSpPr>
          <p:cNvPr id="8" name="TextBox 6">
            <a:extLst>
              <a:ext uri="{FF2B5EF4-FFF2-40B4-BE49-F238E27FC236}">
                <a16:creationId xmlns:a16="http://schemas.microsoft.com/office/drawing/2014/main" id="{15D99C87-60EA-B90D-2E29-1B3D18E677CF}"/>
              </a:ext>
            </a:extLst>
          </p:cNvPr>
          <p:cNvSpPr txBox="1"/>
          <p:nvPr/>
        </p:nvSpPr>
        <p:spPr>
          <a:xfrm>
            <a:off x="1558966" y="692793"/>
            <a:ext cx="3824658" cy="1883593"/>
          </a:xfrm>
          <a:prstGeom prst="rect">
            <a:avLst/>
          </a:prstGeom>
        </p:spPr>
        <p:txBody>
          <a:bodyPr wrap="square" lIns="0" tIns="0" rIns="0" bIns="0" rtlCol="0" anchor="t">
            <a:spAutoFit/>
          </a:bodyPr>
          <a:lstStyle/>
          <a:p>
            <a:pPr algn="r">
              <a:lnSpc>
                <a:spcPct val="85000"/>
              </a:lnSpc>
            </a:pPr>
            <a:r>
              <a:rPr lang="ar-JO" sz="3600" b="1" dirty="0">
                <a:solidFill>
                  <a:srgbClr val="F4F0D9"/>
                </a:solidFill>
                <a:latin typeface="Arial" panose="020B0604020202020204" pitchFamily="34" charset="0"/>
                <a:cs typeface="Arial" panose="020B0604020202020204" pitchFamily="34" charset="0"/>
              </a:rPr>
              <a:t>يسوع هو الله</a:t>
            </a:r>
          </a:p>
          <a:p>
            <a:pPr algn="r">
              <a:lnSpc>
                <a:spcPct val="85000"/>
              </a:lnSpc>
            </a:pPr>
            <a:r>
              <a:rPr lang="ar-JO" sz="3600" b="1" dirty="0">
                <a:solidFill>
                  <a:srgbClr val="F4F0D9"/>
                </a:solidFill>
                <a:latin typeface="Arial" panose="020B0604020202020204" pitchFamily="34" charset="0"/>
                <a:cs typeface="Arial" panose="020B0604020202020204" pitchFamily="34" charset="0"/>
              </a:rPr>
              <a:t>خلق يسوع كل الأشياء</a:t>
            </a:r>
          </a:p>
          <a:p>
            <a:pPr algn="r">
              <a:lnSpc>
                <a:spcPct val="85000"/>
              </a:lnSpc>
            </a:pPr>
            <a:r>
              <a:rPr lang="ar-JO" sz="3600" b="1" dirty="0">
                <a:solidFill>
                  <a:srgbClr val="F4F0D9"/>
                </a:solidFill>
                <a:latin typeface="Arial" panose="020B0604020202020204" pitchFamily="34" charset="0"/>
                <a:cs typeface="Arial" panose="020B0604020202020204" pitchFamily="34" charset="0"/>
              </a:rPr>
              <a:t>يسوع هو الحياة</a:t>
            </a:r>
          </a:p>
          <a:p>
            <a:pPr algn="r">
              <a:lnSpc>
                <a:spcPct val="85000"/>
              </a:lnSpc>
            </a:pPr>
            <a:r>
              <a:rPr lang="ar-JO" sz="3600" b="1" dirty="0">
                <a:solidFill>
                  <a:srgbClr val="F4F0D9"/>
                </a:solidFill>
                <a:latin typeface="Arial" panose="020B0604020202020204" pitchFamily="34" charset="0"/>
                <a:cs typeface="Arial" panose="020B0604020202020204" pitchFamily="34" charset="0"/>
              </a:rPr>
              <a:t>يسوع هو النور</a:t>
            </a:r>
          </a:p>
        </p:txBody>
      </p:sp>
    </p:spTree>
    <p:extLst>
      <p:ext uri="{BB962C8B-B14F-4D97-AF65-F5344CB8AC3E}">
        <p14:creationId xmlns:p14="http://schemas.microsoft.com/office/powerpoint/2010/main" val="28097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F101D68-936F-4364-8294-014082D250FC}"/>
              </a:ext>
            </a:extLst>
          </p:cNvPr>
          <p:cNvSpPr txBox="1"/>
          <p:nvPr/>
        </p:nvSpPr>
        <p:spPr>
          <a:xfrm rot="16200000">
            <a:off x="-2719753" y="2796625"/>
            <a:ext cx="6424246" cy="830997"/>
          </a:xfrm>
          <a:prstGeom prst="rect">
            <a:avLst/>
          </a:prstGeom>
        </p:spPr>
        <p:txBody>
          <a:bodyPr wrap="square" lIns="0" tIns="0" rIns="0" bIns="0" rtlCol="0" anchor="t">
            <a:spAutoFit/>
          </a:bodyPr>
          <a:lstStyle/>
          <a:p>
            <a:pPr algn="ctr">
              <a:lnSpc>
                <a:spcPct val="90000"/>
              </a:lnSpc>
            </a:pPr>
            <a:r>
              <a:rPr lang="ar-JO" sz="6000" b="1" spc="-80" dirty="0">
                <a:solidFill>
                  <a:srgbClr val="638C80"/>
                </a:solidFill>
                <a:effectLst>
                  <a:glow>
                    <a:schemeClr val="bg1"/>
                  </a:glow>
                </a:effectLst>
                <a:latin typeface="Arial" panose="020B0604020202020204" pitchFamily="34" charset="0"/>
                <a:cs typeface="Arial" panose="020B0604020202020204" pitchFamily="34" charset="0"/>
              </a:rPr>
              <a:t>الخلفية</a:t>
            </a:r>
            <a:endParaRPr lang="en-US" sz="60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5" name="TextBox 6">
            <a:extLst>
              <a:ext uri="{FF2B5EF4-FFF2-40B4-BE49-F238E27FC236}">
                <a16:creationId xmlns:a16="http://schemas.microsoft.com/office/drawing/2014/main" id="{925C7CDB-FDB0-45B6-AE69-70D6B45994DA}"/>
              </a:ext>
            </a:extLst>
          </p:cNvPr>
          <p:cNvSpPr txBox="1"/>
          <p:nvPr/>
        </p:nvSpPr>
        <p:spPr>
          <a:xfrm>
            <a:off x="1558966" y="692793"/>
            <a:ext cx="3824658" cy="1883593"/>
          </a:xfrm>
          <a:prstGeom prst="rect">
            <a:avLst/>
          </a:prstGeom>
        </p:spPr>
        <p:txBody>
          <a:bodyPr wrap="square" lIns="0" tIns="0" rIns="0" bIns="0" rtlCol="0" anchor="t">
            <a:spAutoFit/>
          </a:bodyPr>
          <a:lstStyle/>
          <a:p>
            <a:pPr algn="r">
              <a:lnSpc>
                <a:spcPct val="85000"/>
              </a:lnSpc>
            </a:pPr>
            <a:r>
              <a:rPr lang="ar-JO" sz="3600" b="1" dirty="0">
                <a:solidFill>
                  <a:srgbClr val="F4F0D9"/>
                </a:solidFill>
                <a:latin typeface="Arial" panose="020B0604020202020204" pitchFamily="34" charset="0"/>
                <a:cs typeface="Arial" panose="020B0604020202020204" pitchFamily="34" charset="0"/>
              </a:rPr>
              <a:t>يسوع هو الله</a:t>
            </a:r>
          </a:p>
          <a:p>
            <a:pPr algn="r">
              <a:lnSpc>
                <a:spcPct val="85000"/>
              </a:lnSpc>
            </a:pPr>
            <a:r>
              <a:rPr lang="ar-JO" sz="3600" b="1" dirty="0">
                <a:solidFill>
                  <a:srgbClr val="F4F0D9"/>
                </a:solidFill>
                <a:latin typeface="Arial" panose="020B0604020202020204" pitchFamily="34" charset="0"/>
                <a:cs typeface="Arial" panose="020B0604020202020204" pitchFamily="34" charset="0"/>
              </a:rPr>
              <a:t>خلق يسوع كل الأشياء</a:t>
            </a:r>
          </a:p>
          <a:p>
            <a:pPr algn="r">
              <a:lnSpc>
                <a:spcPct val="85000"/>
              </a:lnSpc>
            </a:pPr>
            <a:r>
              <a:rPr lang="ar-JO" sz="3600" b="1" dirty="0">
                <a:solidFill>
                  <a:srgbClr val="F4F0D9"/>
                </a:solidFill>
                <a:latin typeface="Arial" panose="020B0604020202020204" pitchFamily="34" charset="0"/>
                <a:cs typeface="Arial" panose="020B0604020202020204" pitchFamily="34" charset="0"/>
              </a:rPr>
              <a:t>يسوع هو الحياة</a:t>
            </a:r>
          </a:p>
          <a:p>
            <a:pPr algn="r">
              <a:lnSpc>
                <a:spcPct val="85000"/>
              </a:lnSpc>
            </a:pPr>
            <a:r>
              <a:rPr lang="ar-JO" sz="3600" b="1" dirty="0">
                <a:solidFill>
                  <a:srgbClr val="F4F0D9"/>
                </a:solidFill>
                <a:latin typeface="Arial" panose="020B0604020202020204" pitchFamily="34" charset="0"/>
                <a:cs typeface="Arial" panose="020B0604020202020204" pitchFamily="34" charset="0"/>
              </a:rPr>
              <a:t>يسوع هو النور</a:t>
            </a:r>
          </a:p>
        </p:txBody>
      </p:sp>
      <p:sp>
        <p:nvSpPr>
          <p:cNvPr id="6" name="Rectangle 5">
            <a:extLst>
              <a:ext uri="{FF2B5EF4-FFF2-40B4-BE49-F238E27FC236}">
                <a16:creationId xmlns:a16="http://schemas.microsoft.com/office/drawing/2014/main" id="{39B47F44-F8D4-44C8-B480-B719A85B1C49}"/>
              </a:ext>
            </a:extLst>
          </p:cNvPr>
          <p:cNvSpPr/>
          <p:nvPr/>
        </p:nvSpPr>
        <p:spPr>
          <a:xfrm>
            <a:off x="1380387" y="366172"/>
            <a:ext cx="4219301" cy="230296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b="1" dirty="0">
              <a:latin typeface="Arial" panose="020B0604020202020204" pitchFamily="34" charset="0"/>
              <a:cs typeface="Arial" panose="020B0604020202020204" pitchFamily="34" charset="0"/>
            </a:endParaRPr>
          </a:p>
        </p:txBody>
      </p:sp>
      <p:sp>
        <p:nvSpPr>
          <p:cNvPr id="7" name="TextBox 7">
            <a:extLst>
              <a:ext uri="{FF2B5EF4-FFF2-40B4-BE49-F238E27FC236}">
                <a16:creationId xmlns:a16="http://schemas.microsoft.com/office/drawing/2014/main" id="{6A4CC85F-C273-4914-A173-BC34FD35D469}"/>
              </a:ext>
            </a:extLst>
          </p:cNvPr>
          <p:cNvSpPr txBox="1"/>
          <p:nvPr/>
        </p:nvSpPr>
        <p:spPr>
          <a:xfrm>
            <a:off x="2231912" y="333311"/>
            <a:ext cx="2478765" cy="351956"/>
          </a:xfrm>
          <a:prstGeom prst="rect">
            <a:avLst/>
          </a:prstGeom>
          <a:solidFill>
            <a:srgbClr val="638C80"/>
          </a:solidFill>
          <a:ln>
            <a:noFill/>
          </a:ln>
        </p:spPr>
        <p:txBody>
          <a:bodyPr wrap="square" lIns="0" tIns="0" rIns="0" bIns="0" rtlCol="0" anchor="t">
            <a:spAutoFit/>
          </a:bodyPr>
          <a:lstStyle/>
          <a:p>
            <a:pPr algn="ctr">
              <a:lnSpc>
                <a:spcPct val="70000"/>
              </a:lnSpc>
            </a:pPr>
            <a:r>
              <a:rPr lang="ar-JO" sz="3200" b="1" dirty="0">
                <a:solidFill>
                  <a:srgbClr val="F4F0D9"/>
                </a:solidFill>
                <a:latin typeface="Arial" panose="020B0604020202020204" pitchFamily="34" charset="0"/>
                <a:cs typeface="Arial" panose="020B0604020202020204" pitchFamily="34" charset="0"/>
              </a:rPr>
              <a:t>يوحنا 1: 1-14</a:t>
            </a:r>
            <a:endParaRPr lang="en-US" sz="3200" b="1" dirty="0">
              <a:solidFill>
                <a:srgbClr val="F4F0D9"/>
              </a:solidFill>
              <a:latin typeface="Arial" panose="020B0604020202020204" pitchFamily="34" charset="0"/>
              <a:cs typeface="Arial" panose="020B0604020202020204" pitchFamily="34" charset="0"/>
            </a:endParaRPr>
          </a:p>
        </p:txBody>
      </p:sp>
      <p:sp>
        <p:nvSpPr>
          <p:cNvPr id="8" name="TextBox 6">
            <a:extLst>
              <a:ext uri="{FF2B5EF4-FFF2-40B4-BE49-F238E27FC236}">
                <a16:creationId xmlns:a16="http://schemas.microsoft.com/office/drawing/2014/main" id="{65D07501-28D9-41AE-93F3-B1A19F4F01A4}"/>
              </a:ext>
            </a:extLst>
          </p:cNvPr>
          <p:cNvSpPr txBox="1"/>
          <p:nvPr/>
        </p:nvSpPr>
        <p:spPr>
          <a:xfrm>
            <a:off x="2753994" y="3481280"/>
            <a:ext cx="4976071" cy="470898"/>
          </a:xfrm>
          <a:prstGeom prst="rect">
            <a:avLst/>
          </a:prstGeom>
        </p:spPr>
        <p:txBody>
          <a:bodyPr wrap="square" lIns="0" tIns="0" rIns="0" bIns="0" rtlCol="0" anchor="t">
            <a:spAutoFit/>
          </a:bodyPr>
          <a:lstStyle/>
          <a:p>
            <a:pPr algn="ctr">
              <a:lnSpc>
                <a:spcPct val="85000"/>
              </a:lnSpc>
            </a:pPr>
            <a:r>
              <a:rPr lang="ar-JO" sz="3600" b="1" dirty="0">
                <a:solidFill>
                  <a:srgbClr val="F4F0D9"/>
                </a:solidFill>
                <a:latin typeface="Arial" panose="020B0604020202020204" pitchFamily="34" charset="0"/>
                <a:cs typeface="Arial" panose="020B0604020202020204" pitchFamily="34" charset="0"/>
              </a:rPr>
              <a:t>شهادة يوحنا المعمدان</a:t>
            </a:r>
            <a:endParaRPr lang="en-US" sz="3200" b="1" dirty="0">
              <a:solidFill>
                <a:srgbClr val="F4F0D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ACF42FB-B3CB-4ECD-A9A6-1A8448DD7766}"/>
              </a:ext>
            </a:extLst>
          </p:cNvPr>
          <p:cNvSpPr/>
          <p:nvPr/>
        </p:nvSpPr>
        <p:spPr>
          <a:xfrm>
            <a:off x="2575416" y="3154660"/>
            <a:ext cx="5326874" cy="88667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b="1" dirty="0">
              <a:latin typeface="Arial" panose="020B0604020202020204" pitchFamily="34" charset="0"/>
              <a:cs typeface="Arial" panose="020B0604020202020204" pitchFamily="34" charset="0"/>
            </a:endParaRPr>
          </a:p>
        </p:txBody>
      </p:sp>
      <p:sp>
        <p:nvSpPr>
          <p:cNvPr id="10" name="TextBox 7">
            <a:extLst>
              <a:ext uri="{FF2B5EF4-FFF2-40B4-BE49-F238E27FC236}">
                <a16:creationId xmlns:a16="http://schemas.microsoft.com/office/drawing/2014/main" id="{101526F0-6814-415E-B3B5-238906408B3E}"/>
              </a:ext>
            </a:extLst>
          </p:cNvPr>
          <p:cNvSpPr txBox="1"/>
          <p:nvPr/>
        </p:nvSpPr>
        <p:spPr>
          <a:xfrm>
            <a:off x="3872418" y="2932322"/>
            <a:ext cx="2478765" cy="351956"/>
          </a:xfrm>
          <a:prstGeom prst="rect">
            <a:avLst/>
          </a:prstGeom>
          <a:solidFill>
            <a:srgbClr val="638C80"/>
          </a:solidFill>
          <a:ln>
            <a:noFill/>
          </a:ln>
        </p:spPr>
        <p:txBody>
          <a:bodyPr wrap="square" lIns="0" tIns="0" rIns="0" bIns="0" rtlCol="0" anchor="t">
            <a:spAutoFit/>
          </a:bodyPr>
          <a:lstStyle/>
          <a:p>
            <a:pPr algn="ctr">
              <a:lnSpc>
                <a:spcPct val="70000"/>
              </a:lnSpc>
            </a:pPr>
            <a:r>
              <a:rPr lang="ar-JO" sz="3200" b="1" dirty="0">
                <a:solidFill>
                  <a:srgbClr val="F4F0D9"/>
                </a:solidFill>
                <a:latin typeface="Arial" panose="020B0604020202020204" pitchFamily="34" charset="0"/>
                <a:cs typeface="Arial" panose="020B0604020202020204" pitchFamily="34" charset="0"/>
              </a:rPr>
              <a:t>يوحنا 1: 15-34</a:t>
            </a:r>
            <a:endParaRPr lang="en-US" sz="3200" b="1" dirty="0">
              <a:solidFill>
                <a:srgbClr val="F4F0D9"/>
              </a:solidFill>
              <a:latin typeface="Arial" panose="020B0604020202020204" pitchFamily="34" charset="0"/>
              <a:cs typeface="Arial" panose="020B0604020202020204" pitchFamily="34" charset="0"/>
            </a:endParaRPr>
          </a:p>
        </p:txBody>
      </p:sp>
      <p:sp>
        <p:nvSpPr>
          <p:cNvPr id="13" name="TextBox 6">
            <a:extLst>
              <a:ext uri="{FF2B5EF4-FFF2-40B4-BE49-F238E27FC236}">
                <a16:creationId xmlns:a16="http://schemas.microsoft.com/office/drawing/2014/main" id="{BA976F62-4A2A-4322-A1EE-27D1CA37F2F9}"/>
              </a:ext>
            </a:extLst>
          </p:cNvPr>
          <p:cNvSpPr txBox="1"/>
          <p:nvPr/>
        </p:nvSpPr>
        <p:spPr>
          <a:xfrm>
            <a:off x="1078523" y="4302211"/>
            <a:ext cx="7643446" cy="2339102"/>
          </a:xfrm>
          <a:prstGeom prst="rect">
            <a:avLst/>
          </a:prstGeom>
        </p:spPr>
        <p:txBody>
          <a:bodyPr wrap="square" lIns="0" tIns="0" rIns="0" bIns="0" rtlCol="0" anchor="t">
            <a:spAutoFit/>
          </a:bodyPr>
          <a:lstStyle/>
          <a:p>
            <a:pPr marL="457200" indent="-457200" algn="r" rtl="1">
              <a:lnSpc>
                <a:spcPct val="95000"/>
              </a:lnSpc>
              <a:buFont typeface="Arial" panose="020B0604020202020204" pitchFamily="34" charset="0"/>
              <a:buChar char="•"/>
            </a:pPr>
            <a:r>
              <a:rPr lang="ar-JO" sz="3200" b="1" dirty="0">
                <a:solidFill>
                  <a:srgbClr val="F4F0D9"/>
                </a:solidFill>
                <a:latin typeface="Arial" panose="020B0604020202020204" pitchFamily="34" charset="0"/>
                <a:cs typeface="Arial" panose="020B0604020202020204" pitchFamily="34" charset="0"/>
              </a:rPr>
              <a:t>أنا لست المسيح</a:t>
            </a:r>
            <a:endParaRPr lang="en-US" sz="3200" b="1" dirty="0">
              <a:solidFill>
                <a:srgbClr val="F4F0D9"/>
              </a:solidFill>
              <a:latin typeface="Arial" panose="020B0604020202020204" pitchFamily="34" charset="0"/>
              <a:cs typeface="Arial" panose="020B0604020202020204" pitchFamily="34" charset="0"/>
            </a:endParaRPr>
          </a:p>
          <a:p>
            <a:pPr marL="457200" indent="-457200" algn="r" rtl="1">
              <a:lnSpc>
                <a:spcPct val="95000"/>
              </a:lnSpc>
              <a:buFont typeface="Arial" panose="020B0604020202020204" pitchFamily="34" charset="0"/>
              <a:buChar char="•"/>
            </a:pPr>
            <a:r>
              <a:rPr lang="ar-JO" sz="3200" b="1" dirty="0">
                <a:solidFill>
                  <a:srgbClr val="F4F0D9"/>
                </a:solidFill>
                <a:latin typeface="Arial" panose="020B0604020202020204" pitchFamily="34" charset="0"/>
                <a:cs typeface="Arial" panose="020B0604020202020204" pitchFamily="34" charset="0"/>
              </a:rPr>
              <a:t>الذي يأتي بعدي أعظم مني</a:t>
            </a:r>
            <a:endParaRPr lang="en-US" sz="3200" b="1" dirty="0">
              <a:solidFill>
                <a:srgbClr val="F4F0D9"/>
              </a:solidFill>
              <a:latin typeface="Arial" panose="020B0604020202020204" pitchFamily="34" charset="0"/>
              <a:cs typeface="Arial" panose="020B0604020202020204" pitchFamily="34" charset="0"/>
            </a:endParaRPr>
          </a:p>
          <a:p>
            <a:pPr marL="457200" indent="-457200" algn="r" rtl="1">
              <a:lnSpc>
                <a:spcPct val="95000"/>
              </a:lnSpc>
              <a:buFont typeface="Arial" panose="020B0604020202020204" pitchFamily="34" charset="0"/>
              <a:buChar char="•"/>
            </a:pPr>
            <a:r>
              <a:rPr lang="ar-JO" sz="3200" b="1" dirty="0">
                <a:solidFill>
                  <a:srgbClr val="F4F0D9"/>
                </a:solidFill>
                <a:latin typeface="Arial" panose="020B0604020202020204" pitchFamily="34" charset="0"/>
                <a:cs typeface="Arial" panose="020B0604020202020204" pitchFamily="34" charset="0"/>
              </a:rPr>
              <a:t>رأى يسوع قادماً نحوه... رأى الروح نازلاً من السماء مثل حمامة عليه</a:t>
            </a:r>
            <a:endParaRPr lang="en-US" sz="3200" b="1" dirty="0">
              <a:solidFill>
                <a:srgbClr val="F4F0D9"/>
              </a:solidFill>
              <a:latin typeface="Arial" panose="020B0604020202020204" pitchFamily="34" charset="0"/>
              <a:cs typeface="Arial" panose="020B0604020202020204" pitchFamily="34" charset="0"/>
            </a:endParaRPr>
          </a:p>
          <a:p>
            <a:pPr marL="457200" indent="-457200">
              <a:lnSpc>
                <a:spcPct val="95000"/>
              </a:lnSpc>
              <a:buFont typeface="Arial" panose="020B0604020202020204" pitchFamily="34" charset="0"/>
              <a:buChar char="•"/>
            </a:pPr>
            <a:endParaRPr lang="en-US" sz="3200" b="1" dirty="0">
              <a:solidFill>
                <a:srgbClr val="F4F0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30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F101D68-936F-4364-8294-014082D250FC}"/>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ar-JO" sz="4800" b="1" spc="-80" dirty="0">
                <a:solidFill>
                  <a:srgbClr val="638C80"/>
                </a:solidFill>
                <a:effectLst>
                  <a:glow>
                    <a:schemeClr val="bg1"/>
                  </a:glow>
                </a:effectLst>
                <a:latin typeface="Arial" panose="020B0604020202020204" pitchFamily="34" charset="0"/>
                <a:cs typeface="Arial" panose="020B0604020202020204" pitchFamily="34" charset="0"/>
              </a:rPr>
              <a:t>الخلفية</a:t>
            </a:r>
            <a:endParaRPr lang="en-US" sz="48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14" name="TextBox 6">
            <a:extLst>
              <a:ext uri="{FF2B5EF4-FFF2-40B4-BE49-F238E27FC236}">
                <a16:creationId xmlns:a16="http://schemas.microsoft.com/office/drawing/2014/main" id="{8A29E386-458E-4211-90D2-7CC8D1E868D8}"/>
              </a:ext>
            </a:extLst>
          </p:cNvPr>
          <p:cNvSpPr txBox="1"/>
          <p:nvPr/>
        </p:nvSpPr>
        <p:spPr>
          <a:xfrm>
            <a:off x="4889256" y="4745989"/>
            <a:ext cx="3514190" cy="470898"/>
          </a:xfrm>
          <a:prstGeom prst="rect">
            <a:avLst/>
          </a:prstGeom>
        </p:spPr>
        <p:txBody>
          <a:bodyPr wrap="square" lIns="0" tIns="0" rIns="0" bIns="0" rtlCol="0" anchor="t">
            <a:spAutoFit/>
          </a:bodyPr>
          <a:lstStyle/>
          <a:p>
            <a:pPr algn="ctr">
              <a:lnSpc>
                <a:spcPct val="85000"/>
              </a:lnSpc>
            </a:pPr>
            <a:r>
              <a:rPr lang="ar-JO" sz="3600" b="1" dirty="0">
                <a:solidFill>
                  <a:srgbClr val="F4F0D9"/>
                </a:solidFill>
                <a:latin typeface="Arial" panose="020B0604020202020204" pitchFamily="34" charset="0"/>
                <a:cs typeface="Arial" panose="020B0604020202020204" pitchFamily="34" charset="0"/>
              </a:rPr>
              <a:t>يسوع يدعو التلاميذ</a:t>
            </a:r>
            <a:endParaRPr lang="en-US" sz="3200" b="1" dirty="0">
              <a:solidFill>
                <a:srgbClr val="F4F0D9"/>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D11F91A-17B4-4280-8A7B-C5269F668A4D}"/>
              </a:ext>
            </a:extLst>
          </p:cNvPr>
          <p:cNvSpPr/>
          <p:nvPr/>
        </p:nvSpPr>
        <p:spPr>
          <a:xfrm>
            <a:off x="4710677" y="4419369"/>
            <a:ext cx="3692769" cy="89491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b="1" dirty="0">
              <a:latin typeface="Arial" panose="020B0604020202020204" pitchFamily="34" charset="0"/>
              <a:cs typeface="Arial" panose="020B0604020202020204" pitchFamily="34" charset="0"/>
            </a:endParaRPr>
          </a:p>
        </p:txBody>
      </p:sp>
      <p:sp>
        <p:nvSpPr>
          <p:cNvPr id="16" name="TextBox 7">
            <a:extLst>
              <a:ext uri="{FF2B5EF4-FFF2-40B4-BE49-F238E27FC236}">
                <a16:creationId xmlns:a16="http://schemas.microsoft.com/office/drawing/2014/main" id="{48AEB8CF-F4EA-45CA-AC66-4D337DBB98B8}"/>
              </a:ext>
            </a:extLst>
          </p:cNvPr>
          <p:cNvSpPr txBox="1"/>
          <p:nvPr/>
        </p:nvSpPr>
        <p:spPr>
          <a:xfrm>
            <a:off x="5316019" y="4351338"/>
            <a:ext cx="2478765" cy="351956"/>
          </a:xfrm>
          <a:prstGeom prst="rect">
            <a:avLst/>
          </a:prstGeom>
          <a:solidFill>
            <a:srgbClr val="638C80"/>
          </a:solidFill>
          <a:ln>
            <a:noFill/>
          </a:ln>
        </p:spPr>
        <p:txBody>
          <a:bodyPr wrap="square" lIns="0" tIns="0" rIns="0" bIns="0" rtlCol="0" anchor="t">
            <a:spAutoFit/>
          </a:bodyPr>
          <a:lstStyle/>
          <a:p>
            <a:pPr algn="ctr">
              <a:lnSpc>
                <a:spcPct val="70000"/>
              </a:lnSpc>
            </a:pPr>
            <a:r>
              <a:rPr lang="ar-JO" sz="3200" b="1" dirty="0">
                <a:solidFill>
                  <a:srgbClr val="F4F0D9"/>
                </a:solidFill>
                <a:latin typeface="Arial" panose="020B0604020202020204" pitchFamily="34" charset="0"/>
                <a:cs typeface="Arial" panose="020B0604020202020204" pitchFamily="34" charset="0"/>
              </a:rPr>
              <a:t>يوحنا 1: 35-51</a:t>
            </a:r>
            <a:endParaRPr lang="en-US" sz="3200" b="1" dirty="0">
              <a:solidFill>
                <a:srgbClr val="F4F0D9"/>
              </a:solidFill>
              <a:latin typeface="Arial" panose="020B0604020202020204" pitchFamily="34" charset="0"/>
              <a:cs typeface="Arial" panose="020B0604020202020204" pitchFamily="34" charset="0"/>
            </a:endParaRPr>
          </a:p>
        </p:txBody>
      </p:sp>
      <p:sp>
        <p:nvSpPr>
          <p:cNvPr id="12" name="TextBox 6">
            <a:extLst>
              <a:ext uri="{FF2B5EF4-FFF2-40B4-BE49-F238E27FC236}">
                <a16:creationId xmlns:a16="http://schemas.microsoft.com/office/drawing/2014/main" id="{3C056807-F949-4566-9EAA-AF42636B387B}"/>
              </a:ext>
            </a:extLst>
          </p:cNvPr>
          <p:cNvSpPr txBox="1"/>
          <p:nvPr/>
        </p:nvSpPr>
        <p:spPr>
          <a:xfrm>
            <a:off x="1380387" y="5543221"/>
            <a:ext cx="7286535" cy="1228028"/>
          </a:xfrm>
          <a:prstGeom prst="rect">
            <a:avLst/>
          </a:prstGeom>
        </p:spPr>
        <p:txBody>
          <a:bodyPr wrap="square" lIns="0" tIns="0" rIns="0" bIns="0" rtlCol="0" anchor="t">
            <a:spAutoFit/>
          </a:bodyPr>
          <a:lstStyle/>
          <a:p>
            <a:pPr marL="457200" indent="-457200" algn="r" rtl="1">
              <a:lnSpc>
                <a:spcPct val="95000"/>
              </a:lnSpc>
              <a:buFont typeface="Arial" panose="020B0604020202020204" pitchFamily="34" charset="0"/>
              <a:buChar char="•"/>
            </a:pPr>
            <a:r>
              <a:rPr lang="ar-JO" sz="2800" b="1" dirty="0">
                <a:solidFill>
                  <a:srgbClr val="F4F0D9"/>
                </a:solidFill>
                <a:latin typeface="Arial" panose="020B0604020202020204" pitchFamily="34" charset="0"/>
                <a:cs typeface="Arial" panose="020B0604020202020204" pitchFamily="34" charset="0"/>
              </a:rPr>
              <a:t>اثنين من تلاميذ يوحنا (أندراوس وتلميذ آخر)</a:t>
            </a:r>
            <a:endParaRPr lang="en-US" sz="2800" b="1" dirty="0">
              <a:solidFill>
                <a:srgbClr val="F4F0D9"/>
              </a:solidFill>
              <a:latin typeface="Arial" panose="020B0604020202020204" pitchFamily="34" charset="0"/>
              <a:cs typeface="Arial" panose="020B0604020202020204" pitchFamily="34" charset="0"/>
            </a:endParaRPr>
          </a:p>
          <a:p>
            <a:pPr marL="457200" indent="-457200" algn="r" rtl="1">
              <a:lnSpc>
                <a:spcPct val="95000"/>
              </a:lnSpc>
              <a:buFont typeface="Arial" panose="020B0604020202020204" pitchFamily="34" charset="0"/>
              <a:buChar char="•"/>
            </a:pPr>
            <a:r>
              <a:rPr lang="ar-JO" sz="2800" b="1" dirty="0">
                <a:solidFill>
                  <a:srgbClr val="F4F0D9"/>
                </a:solidFill>
                <a:latin typeface="Arial" panose="020B0604020202020204" pitchFamily="34" charset="0"/>
                <a:cs typeface="Arial" panose="020B0604020202020204" pitchFamily="34" charset="0"/>
              </a:rPr>
              <a:t>بطرس (أخو أندراوس)</a:t>
            </a:r>
            <a:endParaRPr lang="en-US" sz="2800" b="1" dirty="0">
              <a:solidFill>
                <a:srgbClr val="F4F0D9"/>
              </a:solidFill>
              <a:latin typeface="Arial" panose="020B0604020202020204" pitchFamily="34" charset="0"/>
              <a:cs typeface="Arial" panose="020B0604020202020204" pitchFamily="34" charset="0"/>
            </a:endParaRPr>
          </a:p>
          <a:p>
            <a:pPr marL="457200" indent="-457200" algn="r" rtl="1">
              <a:lnSpc>
                <a:spcPct val="95000"/>
              </a:lnSpc>
              <a:buFont typeface="Arial" panose="020B0604020202020204" pitchFamily="34" charset="0"/>
              <a:buChar char="•"/>
            </a:pPr>
            <a:r>
              <a:rPr lang="ar-JO" sz="2800" b="1" dirty="0">
                <a:solidFill>
                  <a:srgbClr val="F4F0D9"/>
                </a:solidFill>
                <a:latin typeface="Arial" panose="020B0604020202020204" pitchFamily="34" charset="0"/>
                <a:cs typeface="Arial" panose="020B0604020202020204" pitchFamily="34" charset="0"/>
              </a:rPr>
              <a:t>فيلبس ونثنائيل (أخو فيلبس)</a:t>
            </a:r>
            <a:endParaRPr lang="en-US" sz="2800" b="1" dirty="0">
              <a:solidFill>
                <a:srgbClr val="F4F0D9"/>
              </a:solidFill>
              <a:latin typeface="Arial" panose="020B0604020202020204" pitchFamily="34" charset="0"/>
              <a:cs typeface="Arial" panose="020B0604020202020204" pitchFamily="34" charset="0"/>
            </a:endParaRPr>
          </a:p>
        </p:txBody>
      </p:sp>
      <p:sp>
        <p:nvSpPr>
          <p:cNvPr id="2" name="TextBox 6">
            <a:extLst>
              <a:ext uri="{FF2B5EF4-FFF2-40B4-BE49-F238E27FC236}">
                <a16:creationId xmlns:a16="http://schemas.microsoft.com/office/drawing/2014/main" id="{531C454A-C608-4596-4099-48E8C703E9F1}"/>
              </a:ext>
            </a:extLst>
          </p:cNvPr>
          <p:cNvSpPr txBox="1"/>
          <p:nvPr/>
        </p:nvSpPr>
        <p:spPr>
          <a:xfrm>
            <a:off x="1558966" y="692793"/>
            <a:ext cx="3824658" cy="1883593"/>
          </a:xfrm>
          <a:prstGeom prst="rect">
            <a:avLst/>
          </a:prstGeom>
        </p:spPr>
        <p:txBody>
          <a:bodyPr wrap="square" lIns="0" tIns="0" rIns="0" bIns="0" rtlCol="0" anchor="t">
            <a:spAutoFit/>
          </a:bodyPr>
          <a:lstStyle/>
          <a:p>
            <a:pPr algn="r">
              <a:lnSpc>
                <a:spcPct val="85000"/>
              </a:lnSpc>
            </a:pPr>
            <a:r>
              <a:rPr lang="ar-JO" sz="3600" b="1" dirty="0">
                <a:solidFill>
                  <a:srgbClr val="F4F0D9"/>
                </a:solidFill>
                <a:latin typeface="Arial" panose="020B0604020202020204" pitchFamily="34" charset="0"/>
                <a:cs typeface="Arial" panose="020B0604020202020204" pitchFamily="34" charset="0"/>
              </a:rPr>
              <a:t>يسوع هو الله</a:t>
            </a:r>
          </a:p>
          <a:p>
            <a:pPr algn="r">
              <a:lnSpc>
                <a:spcPct val="85000"/>
              </a:lnSpc>
            </a:pPr>
            <a:r>
              <a:rPr lang="ar-JO" sz="3600" b="1" dirty="0">
                <a:solidFill>
                  <a:srgbClr val="F4F0D9"/>
                </a:solidFill>
                <a:latin typeface="Arial" panose="020B0604020202020204" pitchFamily="34" charset="0"/>
                <a:cs typeface="Arial" panose="020B0604020202020204" pitchFamily="34" charset="0"/>
              </a:rPr>
              <a:t>خلق يسوع كل الأشياء</a:t>
            </a:r>
          </a:p>
          <a:p>
            <a:pPr algn="r">
              <a:lnSpc>
                <a:spcPct val="85000"/>
              </a:lnSpc>
            </a:pPr>
            <a:r>
              <a:rPr lang="ar-JO" sz="3600" b="1" dirty="0">
                <a:solidFill>
                  <a:srgbClr val="F4F0D9"/>
                </a:solidFill>
                <a:latin typeface="Arial" panose="020B0604020202020204" pitchFamily="34" charset="0"/>
                <a:cs typeface="Arial" panose="020B0604020202020204" pitchFamily="34" charset="0"/>
              </a:rPr>
              <a:t>يسوع هو الحياة</a:t>
            </a:r>
          </a:p>
          <a:p>
            <a:pPr algn="r">
              <a:lnSpc>
                <a:spcPct val="85000"/>
              </a:lnSpc>
            </a:pPr>
            <a:r>
              <a:rPr lang="ar-JO" sz="3600" b="1" dirty="0">
                <a:solidFill>
                  <a:srgbClr val="F4F0D9"/>
                </a:solidFill>
                <a:latin typeface="Arial" panose="020B0604020202020204" pitchFamily="34" charset="0"/>
                <a:cs typeface="Arial" panose="020B0604020202020204" pitchFamily="34" charset="0"/>
              </a:rPr>
              <a:t>يسوع هو النور</a:t>
            </a:r>
          </a:p>
        </p:txBody>
      </p:sp>
      <p:sp>
        <p:nvSpPr>
          <p:cNvPr id="4" name="Rectangle 3">
            <a:extLst>
              <a:ext uri="{FF2B5EF4-FFF2-40B4-BE49-F238E27FC236}">
                <a16:creationId xmlns:a16="http://schemas.microsoft.com/office/drawing/2014/main" id="{89595BBB-3DB5-AB51-68DC-91A19C50E042}"/>
              </a:ext>
            </a:extLst>
          </p:cNvPr>
          <p:cNvSpPr/>
          <p:nvPr/>
        </p:nvSpPr>
        <p:spPr>
          <a:xfrm>
            <a:off x="1380387" y="366172"/>
            <a:ext cx="4219301" cy="230296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b="1" dirty="0">
              <a:latin typeface="Arial" panose="020B0604020202020204" pitchFamily="34" charset="0"/>
              <a:cs typeface="Arial" panose="020B0604020202020204" pitchFamily="34" charset="0"/>
            </a:endParaRPr>
          </a:p>
        </p:txBody>
      </p:sp>
      <p:sp>
        <p:nvSpPr>
          <p:cNvPr id="11" name="TextBox 7">
            <a:extLst>
              <a:ext uri="{FF2B5EF4-FFF2-40B4-BE49-F238E27FC236}">
                <a16:creationId xmlns:a16="http://schemas.microsoft.com/office/drawing/2014/main" id="{7E2287E6-4A67-1A6C-3376-069326747569}"/>
              </a:ext>
            </a:extLst>
          </p:cNvPr>
          <p:cNvSpPr txBox="1"/>
          <p:nvPr/>
        </p:nvSpPr>
        <p:spPr>
          <a:xfrm>
            <a:off x="2231912" y="333311"/>
            <a:ext cx="2478765" cy="351956"/>
          </a:xfrm>
          <a:prstGeom prst="rect">
            <a:avLst/>
          </a:prstGeom>
          <a:solidFill>
            <a:srgbClr val="638C80"/>
          </a:solidFill>
          <a:ln>
            <a:noFill/>
          </a:ln>
        </p:spPr>
        <p:txBody>
          <a:bodyPr wrap="square" lIns="0" tIns="0" rIns="0" bIns="0" rtlCol="0" anchor="t">
            <a:spAutoFit/>
          </a:bodyPr>
          <a:lstStyle/>
          <a:p>
            <a:pPr algn="ctr">
              <a:lnSpc>
                <a:spcPct val="70000"/>
              </a:lnSpc>
            </a:pPr>
            <a:r>
              <a:rPr lang="ar-JO" sz="3200" b="1" dirty="0">
                <a:solidFill>
                  <a:srgbClr val="F4F0D9"/>
                </a:solidFill>
                <a:latin typeface="Arial" panose="020B0604020202020204" pitchFamily="34" charset="0"/>
                <a:cs typeface="Arial" panose="020B0604020202020204" pitchFamily="34" charset="0"/>
              </a:rPr>
              <a:t>يوحنا 1: 1-14</a:t>
            </a:r>
            <a:endParaRPr lang="en-US" sz="3200" b="1" dirty="0">
              <a:solidFill>
                <a:srgbClr val="F4F0D9"/>
              </a:solidFill>
              <a:latin typeface="Arial" panose="020B0604020202020204" pitchFamily="34" charset="0"/>
              <a:cs typeface="Arial" panose="020B0604020202020204" pitchFamily="34" charset="0"/>
            </a:endParaRPr>
          </a:p>
        </p:txBody>
      </p:sp>
      <p:sp>
        <p:nvSpPr>
          <p:cNvPr id="13" name="TextBox 6">
            <a:extLst>
              <a:ext uri="{FF2B5EF4-FFF2-40B4-BE49-F238E27FC236}">
                <a16:creationId xmlns:a16="http://schemas.microsoft.com/office/drawing/2014/main" id="{BAF8E56E-6D5F-6F39-BB73-E839064F0089}"/>
              </a:ext>
            </a:extLst>
          </p:cNvPr>
          <p:cNvSpPr txBox="1"/>
          <p:nvPr/>
        </p:nvSpPr>
        <p:spPr>
          <a:xfrm>
            <a:off x="2753994" y="3481280"/>
            <a:ext cx="4976071" cy="470898"/>
          </a:xfrm>
          <a:prstGeom prst="rect">
            <a:avLst/>
          </a:prstGeom>
        </p:spPr>
        <p:txBody>
          <a:bodyPr wrap="square" lIns="0" tIns="0" rIns="0" bIns="0" rtlCol="0" anchor="t">
            <a:spAutoFit/>
          </a:bodyPr>
          <a:lstStyle/>
          <a:p>
            <a:pPr algn="ctr">
              <a:lnSpc>
                <a:spcPct val="85000"/>
              </a:lnSpc>
            </a:pPr>
            <a:r>
              <a:rPr lang="ar-JO" sz="3600" b="1" dirty="0">
                <a:solidFill>
                  <a:srgbClr val="F4F0D9"/>
                </a:solidFill>
                <a:latin typeface="Arial" panose="020B0604020202020204" pitchFamily="34" charset="0"/>
                <a:cs typeface="Arial" panose="020B0604020202020204" pitchFamily="34" charset="0"/>
              </a:rPr>
              <a:t>شهادة يوحنا المعمدان</a:t>
            </a:r>
            <a:endParaRPr lang="en-US" sz="3200" b="1" dirty="0">
              <a:solidFill>
                <a:srgbClr val="F4F0D9"/>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998E70E-EFFC-F401-D18E-800F330AB1D2}"/>
              </a:ext>
            </a:extLst>
          </p:cNvPr>
          <p:cNvSpPr/>
          <p:nvPr/>
        </p:nvSpPr>
        <p:spPr>
          <a:xfrm>
            <a:off x="2575416" y="3154660"/>
            <a:ext cx="5326874" cy="88667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b="1" dirty="0">
              <a:latin typeface="Arial" panose="020B0604020202020204" pitchFamily="34" charset="0"/>
              <a:cs typeface="Arial" panose="020B0604020202020204" pitchFamily="34" charset="0"/>
            </a:endParaRPr>
          </a:p>
        </p:txBody>
      </p:sp>
      <p:sp>
        <p:nvSpPr>
          <p:cNvPr id="18" name="TextBox 7">
            <a:extLst>
              <a:ext uri="{FF2B5EF4-FFF2-40B4-BE49-F238E27FC236}">
                <a16:creationId xmlns:a16="http://schemas.microsoft.com/office/drawing/2014/main" id="{7F427D08-B099-DA40-62D1-C607A77F1A06}"/>
              </a:ext>
            </a:extLst>
          </p:cNvPr>
          <p:cNvSpPr txBox="1"/>
          <p:nvPr/>
        </p:nvSpPr>
        <p:spPr>
          <a:xfrm>
            <a:off x="3872418" y="2932322"/>
            <a:ext cx="2478765" cy="351956"/>
          </a:xfrm>
          <a:prstGeom prst="rect">
            <a:avLst/>
          </a:prstGeom>
          <a:solidFill>
            <a:srgbClr val="638C80"/>
          </a:solidFill>
          <a:ln>
            <a:noFill/>
          </a:ln>
        </p:spPr>
        <p:txBody>
          <a:bodyPr wrap="square" lIns="0" tIns="0" rIns="0" bIns="0" rtlCol="0" anchor="t">
            <a:spAutoFit/>
          </a:bodyPr>
          <a:lstStyle/>
          <a:p>
            <a:pPr algn="ctr">
              <a:lnSpc>
                <a:spcPct val="70000"/>
              </a:lnSpc>
            </a:pPr>
            <a:r>
              <a:rPr lang="ar-JO" sz="3200" b="1" dirty="0">
                <a:solidFill>
                  <a:srgbClr val="F4F0D9"/>
                </a:solidFill>
                <a:latin typeface="Arial" panose="020B0604020202020204" pitchFamily="34" charset="0"/>
                <a:cs typeface="Arial" panose="020B0604020202020204" pitchFamily="34" charset="0"/>
              </a:rPr>
              <a:t>يوحنا 1: 15-34</a:t>
            </a:r>
            <a:endParaRPr lang="en-US" sz="3200" b="1" dirty="0">
              <a:solidFill>
                <a:srgbClr val="F4F0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0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0885F0C6-3612-4EA1-A1E6-85B1E6B56401}"/>
              </a:ext>
            </a:extLst>
          </p:cNvPr>
          <p:cNvSpPr txBox="1"/>
          <p:nvPr/>
        </p:nvSpPr>
        <p:spPr>
          <a:xfrm>
            <a:off x="281151" y="1607193"/>
            <a:ext cx="3824658" cy="1883593"/>
          </a:xfrm>
          <a:prstGeom prst="rect">
            <a:avLst/>
          </a:prstGeom>
        </p:spPr>
        <p:txBody>
          <a:bodyPr wrap="square" lIns="0" tIns="0" rIns="0" bIns="0" rtlCol="0" anchor="t">
            <a:spAutoFit/>
          </a:bodyPr>
          <a:lstStyle/>
          <a:p>
            <a:pPr algn="r">
              <a:lnSpc>
                <a:spcPct val="85000"/>
              </a:lnSpc>
            </a:pPr>
            <a:r>
              <a:rPr lang="ar-JO" sz="3600" dirty="0">
                <a:solidFill>
                  <a:srgbClr val="638C80"/>
                </a:solidFill>
                <a:latin typeface="Arial" panose="020B0604020202020204" pitchFamily="34" charset="0"/>
                <a:cs typeface="Arial" panose="020B0604020202020204" pitchFamily="34" charset="0"/>
              </a:rPr>
              <a:t>يسوع هو الله</a:t>
            </a:r>
          </a:p>
          <a:p>
            <a:pPr algn="r">
              <a:lnSpc>
                <a:spcPct val="85000"/>
              </a:lnSpc>
            </a:pPr>
            <a:r>
              <a:rPr lang="ar-JO" sz="3600" dirty="0">
                <a:solidFill>
                  <a:srgbClr val="638C80"/>
                </a:solidFill>
                <a:latin typeface="Arial" panose="020B0604020202020204" pitchFamily="34" charset="0"/>
                <a:cs typeface="Arial" panose="020B0604020202020204" pitchFamily="34" charset="0"/>
              </a:rPr>
              <a:t>خلق يسوع كل الأشياء</a:t>
            </a:r>
          </a:p>
          <a:p>
            <a:pPr algn="r">
              <a:lnSpc>
                <a:spcPct val="85000"/>
              </a:lnSpc>
            </a:pPr>
            <a:r>
              <a:rPr lang="ar-JO" sz="3600" dirty="0">
                <a:solidFill>
                  <a:srgbClr val="638C80"/>
                </a:solidFill>
                <a:latin typeface="Arial" panose="020B0604020202020204" pitchFamily="34" charset="0"/>
                <a:cs typeface="Arial" panose="020B0604020202020204" pitchFamily="34" charset="0"/>
              </a:rPr>
              <a:t>يسوع هو الحياة</a:t>
            </a:r>
          </a:p>
          <a:p>
            <a:pPr algn="r">
              <a:lnSpc>
                <a:spcPct val="85000"/>
              </a:lnSpc>
            </a:pPr>
            <a:r>
              <a:rPr lang="ar-JO" sz="3600" dirty="0">
                <a:solidFill>
                  <a:srgbClr val="638C80"/>
                </a:solidFill>
                <a:latin typeface="Arial" panose="020B0604020202020204" pitchFamily="34" charset="0"/>
                <a:cs typeface="Arial" panose="020B0604020202020204" pitchFamily="34" charset="0"/>
              </a:rPr>
              <a:t>يسوع هو النور</a:t>
            </a:r>
          </a:p>
        </p:txBody>
      </p:sp>
      <p:sp>
        <p:nvSpPr>
          <p:cNvPr id="3" name="Rectangle 2">
            <a:extLst>
              <a:ext uri="{FF2B5EF4-FFF2-40B4-BE49-F238E27FC236}">
                <a16:creationId xmlns:a16="http://schemas.microsoft.com/office/drawing/2014/main" id="{C1D53B43-ABD4-4EA2-8820-8D43FFB276B4}"/>
              </a:ext>
            </a:extLst>
          </p:cNvPr>
          <p:cNvSpPr/>
          <p:nvPr/>
        </p:nvSpPr>
        <p:spPr>
          <a:xfrm>
            <a:off x="102572" y="1280572"/>
            <a:ext cx="4094289" cy="2402173"/>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dirty="0">
              <a:solidFill>
                <a:srgbClr val="638C80"/>
              </a:solidFill>
              <a:latin typeface="Arial" panose="020B0604020202020204" pitchFamily="34" charset="0"/>
              <a:cs typeface="Arial" panose="020B0604020202020204" pitchFamily="34" charset="0"/>
            </a:endParaRPr>
          </a:p>
        </p:txBody>
      </p:sp>
      <p:sp>
        <p:nvSpPr>
          <p:cNvPr id="4" name="TextBox 7">
            <a:extLst>
              <a:ext uri="{FF2B5EF4-FFF2-40B4-BE49-F238E27FC236}">
                <a16:creationId xmlns:a16="http://schemas.microsoft.com/office/drawing/2014/main" id="{2DB393FF-1501-44FC-B8D0-5517A59B8787}"/>
              </a:ext>
            </a:extLst>
          </p:cNvPr>
          <p:cNvSpPr txBox="1"/>
          <p:nvPr/>
        </p:nvSpPr>
        <p:spPr>
          <a:xfrm>
            <a:off x="910333" y="1121030"/>
            <a:ext cx="2478765" cy="443198"/>
          </a:xfrm>
          <a:prstGeom prst="rect">
            <a:avLst/>
          </a:prstGeom>
          <a:solidFill>
            <a:srgbClr val="F4F0D9"/>
          </a:solidFill>
          <a:ln>
            <a:noFill/>
          </a:ln>
        </p:spPr>
        <p:txBody>
          <a:bodyPr wrap="square" lIns="0" tIns="0" rIns="0" bIns="0" rtlCol="0" anchor="t">
            <a:spAutoFit/>
          </a:bodyPr>
          <a:lstStyle/>
          <a:p>
            <a:pPr algn="ctr">
              <a:lnSpc>
                <a:spcPct val="90000"/>
              </a:lnSpc>
            </a:pPr>
            <a:r>
              <a:rPr lang="ar-JO" sz="3200" dirty="0">
                <a:solidFill>
                  <a:srgbClr val="638C80"/>
                </a:solidFill>
                <a:latin typeface="Arial" panose="020B0604020202020204" pitchFamily="34" charset="0"/>
                <a:cs typeface="Arial" panose="020B0604020202020204" pitchFamily="34" charset="0"/>
              </a:rPr>
              <a:t>يوحنا 1: 1-14</a:t>
            </a:r>
            <a:endParaRPr lang="en-US" sz="3200" dirty="0">
              <a:solidFill>
                <a:srgbClr val="638C80"/>
              </a:solidFill>
              <a:latin typeface="Arial" panose="020B0604020202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7788C681-99A3-4606-9082-90B5693B7AFF}"/>
              </a:ext>
            </a:extLst>
          </p:cNvPr>
          <p:cNvSpPr txBox="1"/>
          <p:nvPr/>
        </p:nvSpPr>
        <p:spPr>
          <a:xfrm>
            <a:off x="5000557" y="1413244"/>
            <a:ext cx="3838643" cy="443198"/>
          </a:xfrm>
          <a:prstGeom prst="rect">
            <a:avLst/>
          </a:prstGeom>
          <a:solidFill>
            <a:srgbClr val="638C80"/>
          </a:solidFill>
          <a:ln>
            <a:noFill/>
          </a:ln>
        </p:spPr>
        <p:txBody>
          <a:bodyPr wrap="square" lIns="0" tIns="0" rIns="0" bIns="0" rtlCol="0" anchor="t">
            <a:spAutoFit/>
          </a:bodyPr>
          <a:lstStyle/>
          <a:p>
            <a:pPr algn="r">
              <a:lnSpc>
                <a:spcPct val="90000"/>
              </a:lnSpc>
            </a:pPr>
            <a:r>
              <a:rPr lang="ar-JO" sz="3200" dirty="0">
                <a:solidFill>
                  <a:srgbClr val="F4F0D9"/>
                </a:solidFill>
                <a:latin typeface="Arial" panose="020B0604020202020204" pitchFamily="34" charset="0"/>
                <a:cs typeface="Arial" panose="020B0604020202020204" pitchFamily="34" charset="0"/>
              </a:rPr>
              <a:t>يوحنا 1: 29-34</a:t>
            </a:r>
            <a:endParaRPr lang="en-US" sz="3200" dirty="0">
              <a:solidFill>
                <a:srgbClr val="F4F0D9"/>
              </a:solidFill>
              <a:latin typeface="Arial" panose="020B0604020202020204" pitchFamily="34" charset="0"/>
              <a:cs typeface="Arial" panose="020B0604020202020204" pitchFamily="34" charset="0"/>
            </a:endParaRPr>
          </a:p>
        </p:txBody>
      </p:sp>
      <p:sp>
        <p:nvSpPr>
          <p:cNvPr id="6" name="TextBox 7">
            <a:extLst>
              <a:ext uri="{FF2B5EF4-FFF2-40B4-BE49-F238E27FC236}">
                <a16:creationId xmlns:a16="http://schemas.microsoft.com/office/drawing/2014/main" id="{8ACA439A-CAF3-484B-9CDA-41CC9FCC5776}"/>
              </a:ext>
            </a:extLst>
          </p:cNvPr>
          <p:cNvSpPr txBox="1"/>
          <p:nvPr/>
        </p:nvSpPr>
        <p:spPr>
          <a:xfrm>
            <a:off x="477712" y="164130"/>
            <a:ext cx="3628098" cy="830997"/>
          </a:xfrm>
          <a:prstGeom prst="rect">
            <a:avLst/>
          </a:prstGeom>
        </p:spPr>
        <p:txBody>
          <a:bodyPr wrap="square" lIns="0" tIns="0" rIns="0" bIns="0" rtlCol="0" anchor="t">
            <a:spAutoFit/>
          </a:bodyPr>
          <a:lstStyle/>
          <a:p>
            <a:pPr algn="ctr">
              <a:lnSpc>
                <a:spcPct val="90000"/>
              </a:lnSpc>
            </a:pPr>
            <a:r>
              <a:rPr lang="ar-JO" sz="6000" b="1" spc="-80" dirty="0">
                <a:solidFill>
                  <a:srgbClr val="638C80"/>
                </a:solidFill>
                <a:effectLst>
                  <a:glow>
                    <a:schemeClr val="bg1"/>
                  </a:glow>
                </a:effectLst>
                <a:latin typeface="Arial" panose="020B0604020202020204" pitchFamily="34" charset="0"/>
                <a:cs typeface="Arial" panose="020B0604020202020204" pitchFamily="34" charset="0"/>
              </a:rPr>
              <a:t>عام</a:t>
            </a:r>
            <a:endParaRPr lang="en-US" sz="60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7" name="TextBox 7">
            <a:extLst>
              <a:ext uri="{FF2B5EF4-FFF2-40B4-BE49-F238E27FC236}">
                <a16:creationId xmlns:a16="http://schemas.microsoft.com/office/drawing/2014/main" id="{A4444394-D9CF-4E7C-9962-315778597B42}"/>
              </a:ext>
            </a:extLst>
          </p:cNvPr>
          <p:cNvSpPr txBox="1"/>
          <p:nvPr/>
        </p:nvSpPr>
        <p:spPr>
          <a:xfrm>
            <a:off x="4803527" y="164130"/>
            <a:ext cx="3628098" cy="830997"/>
          </a:xfrm>
          <a:prstGeom prst="rect">
            <a:avLst/>
          </a:prstGeom>
        </p:spPr>
        <p:txBody>
          <a:bodyPr wrap="square" lIns="0" tIns="0" rIns="0" bIns="0" rtlCol="0" anchor="t">
            <a:spAutoFit/>
          </a:bodyPr>
          <a:lstStyle/>
          <a:p>
            <a:pPr algn="ctr">
              <a:lnSpc>
                <a:spcPct val="90000"/>
              </a:lnSpc>
            </a:pPr>
            <a:r>
              <a:rPr lang="ar-JO" sz="6000" b="1" spc="-80" dirty="0">
                <a:solidFill>
                  <a:srgbClr val="638C80"/>
                </a:solidFill>
                <a:effectLst>
                  <a:glow>
                    <a:schemeClr val="bg1"/>
                  </a:glow>
                </a:effectLst>
                <a:latin typeface="Arial" panose="020B0604020202020204" pitchFamily="34" charset="0"/>
                <a:cs typeface="Arial" panose="020B0604020202020204" pitchFamily="34" charset="0"/>
              </a:rPr>
              <a:t>محدد</a:t>
            </a:r>
            <a:endParaRPr lang="en-US" sz="60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8" name="TextBox 6">
            <a:extLst>
              <a:ext uri="{FF2B5EF4-FFF2-40B4-BE49-F238E27FC236}">
                <a16:creationId xmlns:a16="http://schemas.microsoft.com/office/drawing/2014/main" id="{038473C4-1F7A-47E2-8D7D-9EFD827DB06B}"/>
              </a:ext>
            </a:extLst>
          </p:cNvPr>
          <p:cNvSpPr txBox="1"/>
          <p:nvPr/>
        </p:nvSpPr>
        <p:spPr>
          <a:xfrm>
            <a:off x="269428" y="4560158"/>
            <a:ext cx="3824658" cy="941796"/>
          </a:xfrm>
          <a:prstGeom prst="rect">
            <a:avLst/>
          </a:prstGeom>
        </p:spPr>
        <p:txBody>
          <a:bodyPr wrap="square" lIns="0" tIns="0" rIns="0" bIns="0" rtlCol="0" anchor="t">
            <a:spAutoFit/>
          </a:bodyPr>
          <a:lstStyle/>
          <a:p>
            <a:pPr algn="r" rtl="1">
              <a:lnSpc>
                <a:spcPct val="85000"/>
              </a:lnSpc>
            </a:pPr>
            <a:r>
              <a:rPr lang="ar-JO" sz="3600" dirty="0">
                <a:solidFill>
                  <a:srgbClr val="638C80"/>
                </a:solidFill>
                <a:latin typeface="Arial" panose="020B0604020202020204" pitchFamily="34" charset="0"/>
                <a:cs typeface="Arial" panose="020B0604020202020204" pitchFamily="34" charset="0"/>
              </a:rPr>
              <a:t>أنا لست المسيح</a:t>
            </a:r>
          </a:p>
          <a:p>
            <a:pPr algn="r" rtl="1">
              <a:lnSpc>
                <a:spcPct val="85000"/>
              </a:lnSpc>
            </a:pPr>
            <a:r>
              <a:rPr lang="ar-JO" sz="3600" dirty="0">
                <a:solidFill>
                  <a:srgbClr val="638C80"/>
                </a:solidFill>
                <a:latin typeface="Arial" panose="020B0604020202020204" pitchFamily="34" charset="0"/>
                <a:cs typeface="Arial" panose="020B0604020202020204" pitchFamily="34" charset="0"/>
              </a:rPr>
              <a:t>الذي يأتي بعدي أعظم مني</a:t>
            </a:r>
          </a:p>
        </p:txBody>
      </p:sp>
      <p:sp>
        <p:nvSpPr>
          <p:cNvPr id="9" name="Rectangle 8">
            <a:extLst>
              <a:ext uri="{FF2B5EF4-FFF2-40B4-BE49-F238E27FC236}">
                <a16:creationId xmlns:a16="http://schemas.microsoft.com/office/drawing/2014/main" id="{DFA508D3-2161-4453-9964-1D1ECBBBD11D}"/>
              </a:ext>
            </a:extLst>
          </p:cNvPr>
          <p:cNvSpPr/>
          <p:nvPr/>
        </p:nvSpPr>
        <p:spPr>
          <a:xfrm>
            <a:off x="90849" y="4233538"/>
            <a:ext cx="4094289" cy="1931550"/>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dirty="0">
              <a:solidFill>
                <a:srgbClr val="638C80"/>
              </a:solidFill>
              <a:latin typeface="Arial" panose="020B0604020202020204" pitchFamily="34" charset="0"/>
              <a:cs typeface="Arial" panose="020B0604020202020204" pitchFamily="34" charset="0"/>
            </a:endParaRPr>
          </a:p>
        </p:txBody>
      </p:sp>
      <p:sp>
        <p:nvSpPr>
          <p:cNvPr id="10" name="TextBox 7">
            <a:extLst>
              <a:ext uri="{FF2B5EF4-FFF2-40B4-BE49-F238E27FC236}">
                <a16:creationId xmlns:a16="http://schemas.microsoft.com/office/drawing/2014/main" id="{84C3BB89-757C-4418-AC83-890CCDA8C588}"/>
              </a:ext>
            </a:extLst>
          </p:cNvPr>
          <p:cNvSpPr txBox="1"/>
          <p:nvPr/>
        </p:nvSpPr>
        <p:spPr>
          <a:xfrm>
            <a:off x="898610" y="4073995"/>
            <a:ext cx="2478765" cy="443198"/>
          </a:xfrm>
          <a:prstGeom prst="rect">
            <a:avLst/>
          </a:prstGeom>
          <a:solidFill>
            <a:srgbClr val="F4F0D9"/>
          </a:solidFill>
          <a:ln>
            <a:noFill/>
          </a:ln>
        </p:spPr>
        <p:txBody>
          <a:bodyPr wrap="square" lIns="0" tIns="0" rIns="0" bIns="0" rtlCol="0" anchor="t">
            <a:spAutoFit/>
          </a:bodyPr>
          <a:lstStyle/>
          <a:p>
            <a:pPr algn="ctr">
              <a:lnSpc>
                <a:spcPct val="90000"/>
              </a:lnSpc>
            </a:pPr>
            <a:r>
              <a:rPr lang="ar-JO" sz="3200" dirty="0">
                <a:solidFill>
                  <a:srgbClr val="638C80"/>
                </a:solidFill>
                <a:latin typeface="Arial" panose="020B0604020202020204" pitchFamily="34" charset="0"/>
                <a:cs typeface="Arial" panose="020B0604020202020204" pitchFamily="34" charset="0"/>
              </a:rPr>
              <a:t>يوحنا 1: 15-28</a:t>
            </a:r>
            <a:endParaRPr lang="en-US" sz="3200" dirty="0">
              <a:solidFill>
                <a:srgbClr val="638C80"/>
              </a:solidFill>
              <a:latin typeface="Arial" panose="020B0604020202020204" pitchFamily="34" charset="0"/>
              <a:cs typeface="Arial" panose="020B0604020202020204" pitchFamily="34" charset="0"/>
            </a:endParaRPr>
          </a:p>
        </p:txBody>
      </p:sp>
      <p:sp>
        <p:nvSpPr>
          <p:cNvPr id="11" name="TextBox 7">
            <a:extLst>
              <a:ext uri="{FF2B5EF4-FFF2-40B4-BE49-F238E27FC236}">
                <a16:creationId xmlns:a16="http://schemas.microsoft.com/office/drawing/2014/main" id="{5083D96F-BC85-4948-9749-CD631393E561}"/>
              </a:ext>
            </a:extLst>
          </p:cNvPr>
          <p:cNvSpPr txBox="1"/>
          <p:nvPr/>
        </p:nvSpPr>
        <p:spPr>
          <a:xfrm>
            <a:off x="4572000" y="948009"/>
            <a:ext cx="4267200" cy="498598"/>
          </a:xfrm>
          <a:prstGeom prst="rect">
            <a:avLst/>
          </a:prstGeom>
        </p:spPr>
        <p:txBody>
          <a:bodyPr wrap="square" lIns="0" tIns="0" rIns="0" bIns="0" rtlCol="0" anchor="t">
            <a:spAutoFit/>
          </a:bodyPr>
          <a:lstStyle/>
          <a:p>
            <a:pPr algn="r">
              <a:lnSpc>
                <a:spcPct val="90000"/>
              </a:lnSpc>
            </a:pPr>
            <a:r>
              <a:rPr lang="ar-JO" sz="3600" b="1" spc="-80" dirty="0">
                <a:solidFill>
                  <a:srgbClr val="638C80"/>
                </a:solidFill>
                <a:effectLst>
                  <a:glow>
                    <a:schemeClr val="bg1"/>
                  </a:glow>
                </a:effectLst>
                <a:latin typeface="Arial" panose="020B0604020202020204" pitchFamily="34" charset="0"/>
                <a:cs typeface="Arial" panose="020B0604020202020204" pitchFamily="34" charset="0"/>
              </a:rPr>
              <a:t>اليوم التالي ...</a:t>
            </a:r>
            <a:endParaRPr lang="en-US" sz="36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12" name="TextBox 7">
            <a:extLst>
              <a:ext uri="{FF2B5EF4-FFF2-40B4-BE49-F238E27FC236}">
                <a16:creationId xmlns:a16="http://schemas.microsoft.com/office/drawing/2014/main" id="{9250D93E-6D97-4476-9D41-AC7F4D85F4FE}"/>
              </a:ext>
            </a:extLst>
          </p:cNvPr>
          <p:cNvSpPr txBox="1"/>
          <p:nvPr/>
        </p:nvSpPr>
        <p:spPr>
          <a:xfrm>
            <a:off x="4571999" y="2767311"/>
            <a:ext cx="4267200" cy="498598"/>
          </a:xfrm>
          <a:prstGeom prst="rect">
            <a:avLst/>
          </a:prstGeom>
        </p:spPr>
        <p:txBody>
          <a:bodyPr wrap="square" lIns="0" tIns="0" rIns="0" bIns="0" rtlCol="0" anchor="t">
            <a:spAutoFit/>
          </a:bodyPr>
          <a:lstStyle/>
          <a:p>
            <a:pPr algn="r">
              <a:lnSpc>
                <a:spcPct val="90000"/>
              </a:lnSpc>
            </a:pPr>
            <a:r>
              <a:rPr lang="ar-JO" sz="3600" b="1" spc="-80" dirty="0">
                <a:solidFill>
                  <a:srgbClr val="638C80"/>
                </a:solidFill>
                <a:effectLst>
                  <a:glow>
                    <a:schemeClr val="bg1"/>
                  </a:glow>
                </a:effectLst>
                <a:latin typeface="Arial" panose="020B0604020202020204" pitchFamily="34" charset="0"/>
                <a:cs typeface="Arial" panose="020B0604020202020204" pitchFamily="34" charset="0"/>
              </a:rPr>
              <a:t>اليوم التالي ....</a:t>
            </a:r>
            <a:endParaRPr lang="en-US" sz="36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13" name="TextBox 7">
            <a:extLst>
              <a:ext uri="{FF2B5EF4-FFF2-40B4-BE49-F238E27FC236}">
                <a16:creationId xmlns:a16="http://schemas.microsoft.com/office/drawing/2014/main" id="{7E2EEDF0-03A6-4B1E-AEE5-D5F7E29D4B27}"/>
              </a:ext>
            </a:extLst>
          </p:cNvPr>
          <p:cNvSpPr txBox="1"/>
          <p:nvPr/>
        </p:nvSpPr>
        <p:spPr>
          <a:xfrm>
            <a:off x="4571999" y="4586613"/>
            <a:ext cx="4267199" cy="498598"/>
          </a:xfrm>
          <a:prstGeom prst="rect">
            <a:avLst/>
          </a:prstGeom>
        </p:spPr>
        <p:txBody>
          <a:bodyPr wrap="square" lIns="0" tIns="0" rIns="0" bIns="0" rtlCol="0" anchor="t">
            <a:spAutoFit/>
          </a:bodyPr>
          <a:lstStyle/>
          <a:p>
            <a:pPr algn="r">
              <a:lnSpc>
                <a:spcPct val="90000"/>
              </a:lnSpc>
            </a:pPr>
            <a:r>
              <a:rPr lang="ar-JO" sz="3600" b="1" spc="-80" dirty="0">
                <a:solidFill>
                  <a:srgbClr val="638C80"/>
                </a:solidFill>
                <a:effectLst>
                  <a:glow>
                    <a:schemeClr val="bg1"/>
                  </a:glow>
                </a:effectLst>
                <a:latin typeface="Arial" panose="020B0604020202020204" pitchFamily="34" charset="0"/>
                <a:cs typeface="Arial" panose="020B0604020202020204" pitchFamily="34" charset="0"/>
              </a:rPr>
              <a:t>اليوم التالي ....</a:t>
            </a:r>
            <a:endParaRPr lang="en-US" sz="36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14" name="TextBox 7">
            <a:extLst>
              <a:ext uri="{FF2B5EF4-FFF2-40B4-BE49-F238E27FC236}">
                <a16:creationId xmlns:a16="http://schemas.microsoft.com/office/drawing/2014/main" id="{424B28D2-52A0-45B2-8FE9-5EE3816AD01E}"/>
              </a:ext>
            </a:extLst>
          </p:cNvPr>
          <p:cNvSpPr txBox="1"/>
          <p:nvPr/>
        </p:nvSpPr>
        <p:spPr>
          <a:xfrm>
            <a:off x="5000557" y="3239548"/>
            <a:ext cx="3838642" cy="443198"/>
          </a:xfrm>
          <a:prstGeom prst="rect">
            <a:avLst/>
          </a:prstGeom>
          <a:solidFill>
            <a:srgbClr val="638C80"/>
          </a:solidFill>
          <a:ln>
            <a:noFill/>
          </a:ln>
        </p:spPr>
        <p:txBody>
          <a:bodyPr wrap="square" lIns="0" tIns="0" rIns="0" bIns="0" rtlCol="0" anchor="t">
            <a:spAutoFit/>
          </a:bodyPr>
          <a:lstStyle/>
          <a:p>
            <a:pPr algn="r">
              <a:lnSpc>
                <a:spcPct val="90000"/>
              </a:lnSpc>
            </a:pPr>
            <a:r>
              <a:rPr lang="ar-JO" sz="3200" dirty="0">
                <a:solidFill>
                  <a:srgbClr val="F4F0D9"/>
                </a:solidFill>
                <a:latin typeface="Arial" panose="020B0604020202020204" pitchFamily="34" charset="0"/>
                <a:cs typeface="Arial" panose="020B0604020202020204" pitchFamily="34" charset="0"/>
              </a:rPr>
              <a:t>يوحنا 1: 35-42</a:t>
            </a:r>
            <a:endParaRPr lang="en-US" sz="3200" dirty="0">
              <a:solidFill>
                <a:srgbClr val="F4F0D9"/>
              </a:solidFill>
              <a:latin typeface="Arial" panose="020B0604020202020204" pitchFamily="34" charset="0"/>
              <a:cs typeface="Arial" panose="020B0604020202020204" pitchFamily="34" charset="0"/>
            </a:endParaRPr>
          </a:p>
        </p:txBody>
      </p:sp>
      <p:sp>
        <p:nvSpPr>
          <p:cNvPr id="15" name="TextBox 7">
            <a:extLst>
              <a:ext uri="{FF2B5EF4-FFF2-40B4-BE49-F238E27FC236}">
                <a16:creationId xmlns:a16="http://schemas.microsoft.com/office/drawing/2014/main" id="{38321A47-C2E8-4570-B23A-DEDFB3AB71D4}"/>
              </a:ext>
            </a:extLst>
          </p:cNvPr>
          <p:cNvSpPr txBox="1"/>
          <p:nvPr/>
        </p:nvSpPr>
        <p:spPr>
          <a:xfrm>
            <a:off x="5000557" y="5048090"/>
            <a:ext cx="3838641" cy="443198"/>
          </a:xfrm>
          <a:prstGeom prst="rect">
            <a:avLst/>
          </a:prstGeom>
          <a:solidFill>
            <a:srgbClr val="638C80"/>
          </a:solidFill>
          <a:ln>
            <a:noFill/>
          </a:ln>
        </p:spPr>
        <p:txBody>
          <a:bodyPr wrap="square" lIns="0" tIns="0" rIns="0" bIns="0" rtlCol="0" anchor="t">
            <a:spAutoFit/>
          </a:bodyPr>
          <a:lstStyle/>
          <a:p>
            <a:pPr algn="r">
              <a:lnSpc>
                <a:spcPct val="90000"/>
              </a:lnSpc>
            </a:pPr>
            <a:r>
              <a:rPr lang="ar-JO" sz="3200" dirty="0">
                <a:solidFill>
                  <a:srgbClr val="F4F0D9"/>
                </a:solidFill>
                <a:latin typeface="Arial" panose="020B0604020202020204" pitchFamily="34" charset="0"/>
                <a:cs typeface="Arial" panose="020B0604020202020204" pitchFamily="34" charset="0"/>
              </a:rPr>
              <a:t>يوحنا 1: 43-51</a:t>
            </a:r>
            <a:endParaRPr lang="en-US" sz="3200" dirty="0">
              <a:solidFill>
                <a:srgbClr val="F4F0D9"/>
              </a:solidFill>
              <a:latin typeface="Arial" panose="020B0604020202020204" pitchFamily="34" charset="0"/>
              <a:cs typeface="Arial" panose="020B0604020202020204" pitchFamily="34" charset="0"/>
            </a:endParaRPr>
          </a:p>
        </p:txBody>
      </p:sp>
      <p:sp>
        <p:nvSpPr>
          <p:cNvPr id="16" name="TextBox 6">
            <a:extLst>
              <a:ext uri="{FF2B5EF4-FFF2-40B4-BE49-F238E27FC236}">
                <a16:creationId xmlns:a16="http://schemas.microsoft.com/office/drawing/2014/main" id="{12D68E34-F860-4D84-B068-E34CEA058D60}"/>
              </a:ext>
            </a:extLst>
          </p:cNvPr>
          <p:cNvSpPr txBox="1"/>
          <p:nvPr/>
        </p:nvSpPr>
        <p:spPr>
          <a:xfrm>
            <a:off x="5332532" y="1882468"/>
            <a:ext cx="3506668" cy="941796"/>
          </a:xfrm>
          <a:prstGeom prst="rect">
            <a:avLst/>
          </a:prstGeom>
        </p:spPr>
        <p:txBody>
          <a:bodyPr wrap="square" lIns="0" tIns="0" rIns="0" bIns="0" rtlCol="0" anchor="t">
            <a:spAutoFit/>
          </a:bodyPr>
          <a:lstStyle/>
          <a:p>
            <a:pPr algn="r">
              <a:lnSpc>
                <a:spcPct val="85000"/>
              </a:lnSpc>
            </a:pPr>
            <a:r>
              <a:rPr lang="ar-JO" sz="3600" dirty="0">
                <a:solidFill>
                  <a:srgbClr val="638C80"/>
                </a:solidFill>
                <a:latin typeface="Arial" panose="020B0604020202020204" pitchFamily="34" charset="0"/>
                <a:cs typeface="Arial" panose="020B0604020202020204" pitchFamily="34" charset="0"/>
              </a:rPr>
              <a:t>رأى يسوع .... الروح نازلاً .</a:t>
            </a:r>
            <a:endParaRPr lang="en-US" sz="3200" dirty="0">
              <a:solidFill>
                <a:srgbClr val="638C80"/>
              </a:solidFill>
              <a:latin typeface="Arial" panose="020B0604020202020204" pitchFamily="34" charset="0"/>
              <a:cs typeface="Arial" panose="020B0604020202020204" pitchFamily="34" charset="0"/>
            </a:endParaRPr>
          </a:p>
        </p:txBody>
      </p:sp>
      <p:sp>
        <p:nvSpPr>
          <p:cNvPr id="17" name="TextBox 6">
            <a:extLst>
              <a:ext uri="{FF2B5EF4-FFF2-40B4-BE49-F238E27FC236}">
                <a16:creationId xmlns:a16="http://schemas.microsoft.com/office/drawing/2014/main" id="{AA077737-AB32-4D83-BCFE-3B7B05B12C1C}"/>
              </a:ext>
            </a:extLst>
          </p:cNvPr>
          <p:cNvSpPr txBox="1"/>
          <p:nvPr/>
        </p:nvSpPr>
        <p:spPr>
          <a:xfrm>
            <a:off x="5332531" y="3697566"/>
            <a:ext cx="3506667" cy="470898"/>
          </a:xfrm>
          <a:prstGeom prst="rect">
            <a:avLst/>
          </a:prstGeom>
        </p:spPr>
        <p:txBody>
          <a:bodyPr wrap="square" lIns="0" tIns="0" rIns="0" bIns="0" rtlCol="0" anchor="t">
            <a:spAutoFit/>
          </a:bodyPr>
          <a:lstStyle/>
          <a:p>
            <a:pPr algn="r">
              <a:lnSpc>
                <a:spcPct val="85000"/>
              </a:lnSpc>
            </a:pPr>
            <a:r>
              <a:rPr lang="ar-JO" sz="3600" dirty="0">
                <a:solidFill>
                  <a:srgbClr val="638C80"/>
                </a:solidFill>
                <a:latin typeface="Arial" panose="020B0604020202020204" pitchFamily="34" charset="0"/>
                <a:cs typeface="Arial" panose="020B0604020202020204" pitchFamily="34" charset="0"/>
              </a:rPr>
              <a:t>تلميذي يوحنا</a:t>
            </a:r>
            <a:endParaRPr lang="en-US" sz="3200" dirty="0">
              <a:solidFill>
                <a:srgbClr val="638C80"/>
              </a:solidFill>
              <a:latin typeface="Arial" panose="020B0604020202020204" pitchFamily="34" charset="0"/>
              <a:cs typeface="Arial" panose="020B0604020202020204" pitchFamily="34" charset="0"/>
            </a:endParaRPr>
          </a:p>
        </p:txBody>
      </p:sp>
      <p:sp>
        <p:nvSpPr>
          <p:cNvPr id="18" name="TextBox 6">
            <a:extLst>
              <a:ext uri="{FF2B5EF4-FFF2-40B4-BE49-F238E27FC236}">
                <a16:creationId xmlns:a16="http://schemas.microsoft.com/office/drawing/2014/main" id="{238E1C41-FF89-4CA0-A75E-614B4953E758}"/>
              </a:ext>
            </a:extLst>
          </p:cNvPr>
          <p:cNvSpPr txBox="1"/>
          <p:nvPr/>
        </p:nvSpPr>
        <p:spPr>
          <a:xfrm>
            <a:off x="5332532" y="5492294"/>
            <a:ext cx="3506666" cy="470898"/>
          </a:xfrm>
          <a:prstGeom prst="rect">
            <a:avLst/>
          </a:prstGeom>
        </p:spPr>
        <p:txBody>
          <a:bodyPr wrap="square" lIns="0" tIns="0" rIns="0" bIns="0" rtlCol="0" anchor="t">
            <a:spAutoFit/>
          </a:bodyPr>
          <a:lstStyle/>
          <a:p>
            <a:pPr algn="r">
              <a:lnSpc>
                <a:spcPct val="85000"/>
              </a:lnSpc>
            </a:pPr>
            <a:r>
              <a:rPr lang="ar-JO" sz="3600" dirty="0">
                <a:solidFill>
                  <a:srgbClr val="638C80"/>
                </a:solidFill>
                <a:latin typeface="Arial" panose="020B0604020202020204" pitchFamily="34" charset="0"/>
                <a:cs typeface="Arial" panose="020B0604020202020204" pitchFamily="34" charset="0"/>
              </a:rPr>
              <a:t>فيلبس ونثنائيل</a:t>
            </a:r>
            <a:endParaRPr lang="en-US" sz="3200" dirty="0">
              <a:solidFill>
                <a:srgbClr val="638C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02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8" grpId="0"/>
      <p:bldP spid="9" grpId="0" animBg="1"/>
      <p:bldP spid="10" grpId="0" animBg="1"/>
      <p:bldP spid="11" grpId="0"/>
      <p:bldP spid="12" grpId="0"/>
      <p:bldP spid="13" grpId="0"/>
      <p:bldP spid="14" grpId="0" animBg="1"/>
      <p:bldP spid="15" grpId="0" animBg="1"/>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504049"/>
          </a:xfrm>
          <a:prstGeom prst="rect">
            <a:avLst/>
          </a:prstGeom>
        </p:spPr>
        <p:txBody>
          <a:bodyPr wrap="square" lIns="0" tIns="0" rIns="0" bIns="0" rtlCol="0" anchor="t">
            <a:spAutoFit/>
          </a:bodyPr>
          <a:lstStyle/>
          <a:p>
            <a:pPr algn="r">
              <a:lnSpc>
                <a:spcPct val="108000"/>
              </a:lnSpc>
            </a:pPr>
            <a:r>
              <a:rPr lang="ar-JO" sz="3200" b="1" dirty="0">
                <a:latin typeface="Arial" panose="020B0604020202020204" pitchFamily="34" charset="0"/>
                <a:cs typeface="Arial" panose="020B0604020202020204" pitchFamily="34" charset="0"/>
              </a:rPr>
              <a:t>الإصحاح 2 ع1 وفي اليوم الثالث كان عرس في قانا الجليل</a:t>
            </a:r>
            <a:endParaRPr lang="en-US" sz="3200" b="1"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BF76705-12A0-43A5-8F87-4C6DECEECB89}"/>
              </a:ext>
            </a:extLst>
          </p:cNvPr>
          <p:cNvGrpSpPr/>
          <p:nvPr/>
        </p:nvGrpSpPr>
        <p:grpSpPr>
          <a:xfrm>
            <a:off x="4264481" y="1109217"/>
            <a:ext cx="4716744" cy="4985980"/>
            <a:chOff x="4264481" y="1109217"/>
            <a:chExt cx="4716744" cy="4985980"/>
          </a:xfrm>
        </p:grpSpPr>
        <p:sp>
          <p:nvSpPr>
            <p:cNvPr id="21" name="TextBox 7">
              <a:extLst>
                <a:ext uri="{FF2B5EF4-FFF2-40B4-BE49-F238E27FC236}">
                  <a16:creationId xmlns:a16="http://schemas.microsoft.com/office/drawing/2014/main" id="{195E45AA-7FE4-4AAC-B619-03F92082729D}"/>
                </a:ext>
              </a:extLst>
            </p:cNvPr>
            <p:cNvSpPr txBox="1"/>
            <p:nvPr/>
          </p:nvSpPr>
          <p:spPr>
            <a:xfrm>
              <a:off x="4264481" y="1109217"/>
              <a:ext cx="4716744" cy="4985980"/>
            </a:xfrm>
            <a:prstGeom prst="rect">
              <a:avLst/>
            </a:prstGeom>
            <a:solidFill>
              <a:srgbClr val="F4F0D9"/>
            </a:solidFill>
            <a:ln>
              <a:noFill/>
            </a:ln>
          </p:spPr>
          <p:txBody>
            <a:bodyPr wrap="square" lIns="0" tIns="0" rIns="0" bIns="0" rtlCol="0" anchor="t">
              <a:spAutoFit/>
            </a:bodyPr>
            <a:lstStyle/>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a:p>
              <a:pPr algn="r">
                <a:lnSpc>
                  <a:spcPct val="90000"/>
                </a:lnSpc>
              </a:pPr>
              <a:endParaRPr lang="en-US" sz="2400" b="1" dirty="0">
                <a:solidFill>
                  <a:srgbClr val="638C80"/>
                </a:solidFill>
                <a:latin typeface="Arial" panose="020B0604020202020204" pitchFamily="34" charset="0"/>
                <a:cs typeface="Arial" panose="020B0604020202020204" pitchFamily="34" charset="0"/>
              </a:endParaRPr>
            </a:p>
          </p:txBody>
        </p:sp>
        <p:sp>
          <p:nvSpPr>
            <p:cNvPr id="12" name="TextBox 7">
              <a:extLst>
                <a:ext uri="{FF2B5EF4-FFF2-40B4-BE49-F238E27FC236}">
                  <a16:creationId xmlns:a16="http://schemas.microsoft.com/office/drawing/2014/main" id="{905BC2A7-70CE-4438-87AF-86743618EAC8}"/>
                </a:ext>
              </a:extLst>
            </p:cNvPr>
            <p:cNvSpPr txBox="1"/>
            <p:nvPr/>
          </p:nvSpPr>
          <p:spPr>
            <a:xfrm>
              <a:off x="6811617" y="1682875"/>
              <a:ext cx="2015860" cy="332399"/>
            </a:xfrm>
            <a:prstGeom prst="rect">
              <a:avLst/>
            </a:prstGeom>
            <a:solidFill>
              <a:srgbClr val="638C80"/>
            </a:solidFill>
            <a:ln>
              <a:noFill/>
            </a:ln>
          </p:spPr>
          <p:txBody>
            <a:bodyPr wrap="square" lIns="0" tIns="0" rIns="0" bIns="0" rtlCol="0" anchor="t">
              <a:spAutoFit/>
            </a:bodyPr>
            <a:lstStyle/>
            <a:p>
              <a:pPr algn="ctr">
                <a:lnSpc>
                  <a:spcPct val="90000"/>
                </a:lnSpc>
              </a:pPr>
              <a:r>
                <a:rPr lang="ar-JO" sz="2400" b="1" dirty="0">
                  <a:solidFill>
                    <a:srgbClr val="F4F0D9"/>
                  </a:solidFill>
                  <a:latin typeface="Arial" panose="020B0604020202020204" pitchFamily="34" charset="0"/>
                  <a:cs typeface="Arial" panose="020B0604020202020204" pitchFamily="34" charset="0"/>
                </a:rPr>
                <a:t>يوحنا 1: 29-34</a:t>
              </a:r>
              <a:endParaRPr lang="en-US" sz="2400" b="1" dirty="0">
                <a:solidFill>
                  <a:srgbClr val="F4F0D9"/>
                </a:solidFill>
                <a:latin typeface="Arial" panose="020B0604020202020204" pitchFamily="34" charset="0"/>
                <a:cs typeface="Arial" panose="020B0604020202020204" pitchFamily="34" charset="0"/>
              </a:endParaRPr>
            </a:p>
          </p:txBody>
        </p:sp>
        <p:sp>
          <p:nvSpPr>
            <p:cNvPr id="13" name="TextBox 7">
              <a:extLst>
                <a:ext uri="{FF2B5EF4-FFF2-40B4-BE49-F238E27FC236}">
                  <a16:creationId xmlns:a16="http://schemas.microsoft.com/office/drawing/2014/main" id="{A9656565-741B-4C52-B4BA-604E91F7C7C9}"/>
                </a:ext>
              </a:extLst>
            </p:cNvPr>
            <p:cNvSpPr txBox="1"/>
            <p:nvPr/>
          </p:nvSpPr>
          <p:spPr>
            <a:xfrm>
              <a:off x="4396154" y="1258100"/>
              <a:ext cx="4431323" cy="387798"/>
            </a:xfrm>
            <a:prstGeom prst="rect">
              <a:avLst/>
            </a:prstGeom>
          </p:spPr>
          <p:txBody>
            <a:bodyPr wrap="square" lIns="0" tIns="0" rIns="0" bIns="0" rtlCol="0" anchor="t">
              <a:spAutoFit/>
            </a:bodyPr>
            <a:lstStyle/>
            <a:p>
              <a:pPr algn="r">
                <a:lnSpc>
                  <a:spcPct val="90000"/>
                </a:lnSpc>
              </a:pPr>
              <a:r>
                <a:rPr lang="ar-JO" sz="2800" b="1" spc="-80" dirty="0">
                  <a:solidFill>
                    <a:srgbClr val="638C80"/>
                  </a:solidFill>
                  <a:effectLst>
                    <a:glow>
                      <a:schemeClr val="bg1"/>
                    </a:glow>
                  </a:effectLst>
                  <a:latin typeface="Arial" panose="020B0604020202020204" pitchFamily="34" charset="0"/>
                  <a:cs typeface="Arial" panose="020B0604020202020204" pitchFamily="34" charset="0"/>
                </a:rPr>
                <a:t>في اليوم التالي ....</a:t>
              </a:r>
              <a:endParaRPr lang="en-US" sz="28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14" name="TextBox 7">
              <a:extLst>
                <a:ext uri="{FF2B5EF4-FFF2-40B4-BE49-F238E27FC236}">
                  <a16:creationId xmlns:a16="http://schemas.microsoft.com/office/drawing/2014/main" id="{DF3A6DD1-7838-463F-8710-5DAE329764AC}"/>
                </a:ext>
              </a:extLst>
            </p:cNvPr>
            <p:cNvSpPr txBox="1"/>
            <p:nvPr/>
          </p:nvSpPr>
          <p:spPr>
            <a:xfrm>
              <a:off x="4396153" y="3077402"/>
              <a:ext cx="4431323" cy="387798"/>
            </a:xfrm>
            <a:prstGeom prst="rect">
              <a:avLst/>
            </a:prstGeom>
          </p:spPr>
          <p:txBody>
            <a:bodyPr wrap="square" lIns="0" tIns="0" rIns="0" bIns="0" rtlCol="0" anchor="t">
              <a:spAutoFit/>
            </a:bodyPr>
            <a:lstStyle/>
            <a:p>
              <a:pPr algn="r">
                <a:lnSpc>
                  <a:spcPct val="90000"/>
                </a:lnSpc>
              </a:pPr>
              <a:r>
                <a:rPr lang="ar-JO" sz="2800" b="1" spc="-80" dirty="0">
                  <a:solidFill>
                    <a:srgbClr val="638C80"/>
                  </a:solidFill>
                  <a:effectLst>
                    <a:glow>
                      <a:schemeClr val="bg1"/>
                    </a:glow>
                  </a:effectLst>
                  <a:latin typeface="Arial" panose="020B0604020202020204" pitchFamily="34" charset="0"/>
                  <a:cs typeface="Arial" panose="020B0604020202020204" pitchFamily="34" charset="0"/>
                </a:rPr>
                <a:t>في اليوم التالي ....</a:t>
              </a:r>
              <a:endParaRPr lang="en-US" sz="28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15" name="TextBox 7">
              <a:extLst>
                <a:ext uri="{FF2B5EF4-FFF2-40B4-BE49-F238E27FC236}">
                  <a16:creationId xmlns:a16="http://schemas.microsoft.com/office/drawing/2014/main" id="{49F73F42-D9E5-427B-8338-ABEF4A05A3D1}"/>
                </a:ext>
              </a:extLst>
            </p:cNvPr>
            <p:cNvSpPr txBox="1"/>
            <p:nvPr/>
          </p:nvSpPr>
          <p:spPr>
            <a:xfrm>
              <a:off x="4396153" y="4896704"/>
              <a:ext cx="4431323" cy="387798"/>
            </a:xfrm>
            <a:prstGeom prst="rect">
              <a:avLst/>
            </a:prstGeom>
          </p:spPr>
          <p:txBody>
            <a:bodyPr wrap="square" lIns="0" tIns="0" rIns="0" bIns="0" rtlCol="0" anchor="t">
              <a:spAutoFit/>
            </a:bodyPr>
            <a:lstStyle/>
            <a:p>
              <a:pPr algn="r">
                <a:lnSpc>
                  <a:spcPct val="90000"/>
                </a:lnSpc>
              </a:pPr>
              <a:r>
                <a:rPr lang="ar-JO" sz="2800" b="1" spc="-80" dirty="0">
                  <a:solidFill>
                    <a:srgbClr val="638C80"/>
                  </a:solidFill>
                  <a:effectLst>
                    <a:glow>
                      <a:schemeClr val="bg1"/>
                    </a:glow>
                  </a:effectLst>
                  <a:latin typeface="Arial" panose="020B0604020202020204" pitchFamily="34" charset="0"/>
                  <a:cs typeface="Arial" panose="020B0604020202020204" pitchFamily="34" charset="0"/>
                </a:rPr>
                <a:t>في اليوم التالي ....</a:t>
              </a:r>
              <a:endParaRPr lang="en-US" sz="2800" b="1" spc="-80" dirty="0">
                <a:solidFill>
                  <a:srgbClr val="638C80"/>
                </a:solidFill>
                <a:effectLst>
                  <a:glow>
                    <a:schemeClr val="bg1"/>
                  </a:glow>
                </a:effectLst>
                <a:latin typeface="Arial" panose="020B0604020202020204" pitchFamily="34" charset="0"/>
                <a:cs typeface="Arial" panose="020B0604020202020204" pitchFamily="34" charset="0"/>
              </a:endParaRPr>
            </a:p>
          </p:txBody>
        </p:sp>
        <p:sp>
          <p:nvSpPr>
            <p:cNvPr id="16" name="TextBox 7">
              <a:extLst>
                <a:ext uri="{FF2B5EF4-FFF2-40B4-BE49-F238E27FC236}">
                  <a16:creationId xmlns:a16="http://schemas.microsoft.com/office/drawing/2014/main" id="{E7C02289-F21E-4961-972B-25A6A3964A85}"/>
                </a:ext>
              </a:extLst>
            </p:cNvPr>
            <p:cNvSpPr txBox="1"/>
            <p:nvPr/>
          </p:nvSpPr>
          <p:spPr>
            <a:xfrm>
              <a:off x="6811617" y="3509179"/>
              <a:ext cx="2015859" cy="332399"/>
            </a:xfrm>
            <a:prstGeom prst="rect">
              <a:avLst/>
            </a:prstGeom>
            <a:solidFill>
              <a:srgbClr val="638C80"/>
            </a:solidFill>
            <a:ln>
              <a:noFill/>
            </a:ln>
          </p:spPr>
          <p:txBody>
            <a:bodyPr wrap="square" lIns="0" tIns="0" rIns="0" bIns="0" rtlCol="0" anchor="t">
              <a:spAutoFit/>
            </a:bodyPr>
            <a:lstStyle/>
            <a:p>
              <a:pPr algn="r">
                <a:lnSpc>
                  <a:spcPct val="90000"/>
                </a:lnSpc>
              </a:pPr>
              <a:r>
                <a:rPr lang="ar-JO" sz="2400" b="1" dirty="0">
                  <a:solidFill>
                    <a:srgbClr val="F4F0D9"/>
                  </a:solidFill>
                  <a:latin typeface="Arial" panose="020B0604020202020204" pitchFamily="34" charset="0"/>
                  <a:cs typeface="Arial" panose="020B0604020202020204" pitchFamily="34" charset="0"/>
                </a:rPr>
                <a:t>يوحنا 1: 35-42</a:t>
              </a:r>
              <a:endParaRPr lang="en-US" sz="2400" b="1" dirty="0">
                <a:solidFill>
                  <a:srgbClr val="F4F0D9"/>
                </a:solidFill>
                <a:latin typeface="Arial" panose="020B0604020202020204" pitchFamily="34" charset="0"/>
                <a:cs typeface="Arial" panose="020B0604020202020204" pitchFamily="34" charset="0"/>
              </a:endParaRPr>
            </a:p>
          </p:txBody>
        </p:sp>
        <p:sp>
          <p:nvSpPr>
            <p:cNvPr id="17" name="TextBox 7">
              <a:extLst>
                <a:ext uri="{FF2B5EF4-FFF2-40B4-BE49-F238E27FC236}">
                  <a16:creationId xmlns:a16="http://schemas.microsoft.com/office/drawing/2014/main" id="{D4F19937-428F-4885-9FAD-63899B3D8A2A}"/>
                </a:ext>
              </a:extLst>
            </p:cNvPr>
            <p:cNvSpPr txBox="1"/>
            <p:nvPr/>
          </p:nvSpPr>
          <p:spPr>
            <a:xfrm>
              <a:off x="6811617" y="5317721"/>
              <a:ext cx="2015859" cy="332399"/>
            </a:xfrm>
            <a:prstGeom prst="rect">
              <a:avLst/>
            </a:prstGeom>
            <a:solidFill>
              <a:srgbClr val="638C80"/>
            </a:solidFill>
            <a:ln>
              <a:noFill/>
            </a:ln>
          </p:spPr>
          <p:txBody>
            <a:bodyPr wrap="square" lIns="0" tIns="0" rIns="0" bIns="0" rtlCol="0" anchor="t">
              <a:spAutoFit/>
            </a:bodyPr>
            <a:lstStyle/>
            <a:p>
              <a:pPr algn="r">
                <a:lnSpc>
                  <a:spcPct val="90000"/>
                </a:lnSpc>
              </a:pPr>
              <a:r>
                <a:rPr lang="ar-JO" sz="2400" b="1" dirty="0">
                  <a:solidFill>
                    <a:srgbClr val="F4F0D9"/>
                  </a:solidFill>
                  <a:latin typeface="Arial" panose="020B0604020202020204" pitchFamily="34" charset="0"/>
                  <a:cs typeface="Arial" panose="020B0604020202020204" pitchFamily="34" charset="0"/>
                </a:rPr>
                <a:t>يوحنا 1: 43-51</a:t>
              </a:r>
              <a:endParaRPr lang="en-US" sz="2400" b="1" dirty="0">
                <a:solidFill>
                  <a:srgbClr val="F4F0D9"/>
                </a:solidFill>
                <a:latin typeface="Arial" panose="020B0604020202020204" pitchFamily="34" charset="0"/>
                <a:cs typeface="Arial" panose="020B0604020202020204" pitchFamily="34" charset="0"/>
              </a:endParaRPr>
            </a:p>
          </p:txBody>
        </p:sp>
        <p:sp>
          <p:nvSpPr>
            <p:cNvPr id="18" name="TextBox 6">
              <a:extLst>
                <a:ext uri="{FF2B5EF4-FFF2-40B4-BE49-F238E27FC236}">
                  <a16:creationId xmlns:a16="http://schemas.microsoft.com/office/drawing/2014/main" id="{16C79279-40DE-4608-8F33-A22BB7D0867B}"/>
                </a:ext>
              </a:extLst>
            </p:cNvPr>
            <p:cNvSpPr txBox="1"/>
            <p:nvPr/>
          </p:nvSpPr>
          <p:spPr>
            <a:xfrm>
              <a:off x="5156685" y="2087363"/>
              <a:ext cx="3670791" cy="366254"/>
            </a:xfrm>
            <a:prstGeom prst="rect">
              <a:avLst/>
            </a:prstGeom>
          </p:spPr>
          <p:txBody>
            <a:bodyPr wrap="square" lIns="0" tIns="0" rIns="0" bIns="0" rtlCol="0" anchor="t">
              <a:spAutoFit/>
            </a:bodyPr>
            <a:lstStyle/>
            <a:p>
              <a:pPr algn="r">
                <a:lnSpc>
                  <a:spcPct val="85000"/>
                </a:lnSpc>
              </a:pPr>
              <a:r>
                <a:rPr lang="ar-JO" sz="2800" b="1" dirty="0">
                  <a:solidFill>
                    <a:srgbClr val="638C80"/>
                  </a:solidFill>
                  <a:latin typeface="Arial" panose="020B0604020202020204" pitchFamily="34" charset="0"/>
                  <a:cs typeface="Arial" panose="020B0604020202020204" pitchFamily="34" charset="0"/>
                </a:rPr>
                <a:t>رأى يسوع ... الروح نازلاً ...</a:t>
              </a:r>
              <a:endParaRPr lang="en-US" sz="2400" b="1" dirty="0">
                <a:solidFill>
                  <a:srgbClr val="638C80"/>
                </a:solidFill>
                <a:latin typeface="Arial" panose="020B0604020202020204" pitchFamily="34" charset="0"/>
                <a:cs typeface="Arial" panose="020B0604020202020204" pitchFamily="34" charset="0"/>
              </a:endParaRPr>
            </a:p>
          </p:txBody>
        </p:sp>
        <p:sp>
          <p:nvSpPr>
            <p:cNvPr id="19" name="TextBox 6">
              <a:extLst>
                <a:ext uri="{FF2B5EF4-FFF2-40B4-BE49-F238E27FC236}">
                  <a16:creationId xmlns:a16="http://schemas.microsoft.com/office/drawing/2014/main" id="{775A12D4-BD47-4509-8728-90F669B701DE}"/>
                </a:ext>
              </a:extLst>
            </p:cNvPr>
            <p:cNvSpPr txBox="1"/>
            <p:nvPr/>
          </p:nvSpPr>
          <p:spPr>
            <a:xfrm>
              <a:off x="5156686" y="3902461"/>
              <a:ext cx="3670790" cy="366254"/>
            </a:xfrm>
            <a:prstGeom prst="rect">
              <a:avLst/>
            </a:prstGeom>
          </p:spPr>
          <p:txBody>
            <a:bodyPr wrap="square" lIns="0" tIns="0" rIns="0" bIns="0" rtlCol="0" anchor="t">
              <a:spAutoFit/>
            </a:bodyPr>
            <a:lstStyle/>
            <a:p>
              <a:pPr algn="r">
                <a:lnSpc>
                  <a:spcPct val="85000"/>
                </a:lnSpc>
              </a:pPr>
              <a:r>
                <a:rPr lang="ar-JO" sz="2800" b="1" dirty="0">
                  <a:solidFill>
                    <a:srgbClr val="638C80"/>
                  </a:solidFill>
                  <a:latin typeface="Arial" panose="020B0604020202020204" pitchFamily="34" charset="0"/>
                  <a:cs typeface="Arial" panose="020B0604020202020204" pitchFamily="34" charset="0"/>
                </a:rPr>
                <a:t>تلميذي يوحنا</a:t>
              </a:r>
              <a:endParaRPr lang="en-US" sz="2400" b="1" dirty="0">
                <a:solidFill>
                  <a:srgbClr val="638C80"/>
                </a:solidFill>
                <a:latin typeface="Arial" panose="020B0604020202020204" pitchFamily="34" charset="0"/>
                <a:cs typeface="Arial" panose="020B0604020202020204" pitchFamily="34" charset="0"/>
              </a:endParaRPr>
            </a:p>
          </p:txBody>
        </p:sp>
        <p:sp>
          <p:nvSpPr>
            <p:cNvPr id="20" name="TextBox 6">
              <a:extLst>
                <a:ext uri="{FF2B5EF4-FFF2-40B4-BE49-F238E27FC236}">
                  <a16:creationId xmlns:a16="http://schemas.microsoft.com/office/drawing/2014/main" id="{A6628E99-585E-46E4-8009-01D5C509B0A4}"/>
                </a:ext>
              </a:extLst>
            </p:cNvPr>
            <p:cNvSpPr txBox="1"/>
            <p:nvPr/>
          </p:nvSpPr>
          <p:spPr>
            <a:xfrm>
              <a:off x="5156686" y="5697189"/>
              <a:ext cx="3670790" cy="366254"/>
            </a:xfrm>
            <a:prstGeom prst="rect">
              <a:avLst/>
            </a:prstGeom>
          </p:spPr>
          <p:txBody>
            <a:bodyPr wrap="square" lIns="0" tIns="0" rIns="0" bIns="0" rtlCol="0" anchor="t">
              <a:spAutoFit/>
            </a:bodyPr>
            <a:lstStyle/>
            <a:p>
              <a:pPr algn="r">
                <a:lnSpc>
                  <a:spcPct val="85000"/>
                </a:lnSpc>
              </a:pPr>
              <a:r>
                <a:rPr lang="ar-JO" sz="2800" b="1" dirty="0">
                  <a:solidFill>
                    <a:srgbClr val="638C80"/>
                  </a:solidFill>
                  <a:latin typeface="Arial" panose="020B0604020202020204" pitchFamily="34" charset="0"/>
                  <a:cs typeface="Arial" panose="020B0604020202020204" pitchFamily="34" charset="0"/>
                </a:rPr>
                <a:t>فيلبس ونثنائيل</a:t>
              </a:r>
              <a:endParaRPr lang="en-US" sz="2400" b="1" dirty="0">
                <a:solidFill>
                  <a:srgbClr val="638C8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6050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492314"/>
          </a:xfrm>
          <a:prstGeom prst="rect">
            <a:avLst/>
          </a:prstGeom>
        </p:spPr>
        <p:txBody>
          <a:bodyPr wrap="square" lIns="0" tIns="0" rIns="0" bIns="0" rtlCol="0" anchor="t">
            <a:spAutoFit/>
          </a:bodyPr>
          <a:lstStyle/>
          <a:p>
            <a:pPr algn="r">
              <a:lnSpc>
                <a:spcPct val="108000"/>
              </a:lnSpc>
            </a:pPr>
            <a:r>
              <a:rPr lang="ar-JO" sz="3200" b="1" u="sng" dirty="0">
                <a:latin typeface="system-ui"/>
                <a:cs typeface="Arial" panose="020B0604020202020204" pitchFamily="34" charset="0"/>
              </a:rPr>
              <a:t>الإصحاح 2 ع1 وفي اليوم الثالث كان عرس في قانا الجليل</a:t>
            </a:r>
          </a:p>
        </p:txBody>
      </p:sp>
      <p:sp>
        <p:nvSpPr>
          <p:cNvPr id="23" name="TextBox 22">
            <a:extLst>
              <a:ext uri="{FF2B5EF4-FFF2-40B4-BE49-F238E27FC236}">
                <a16:creationId xmlns:a16="http://schemas.microsoft.com/office/drawing/2014/main" id="{7B09487E-7493-48C7-8A50-A7E57B4F8DCF}"/>
              </a:ext>
            </a:extLst>
          </p:cNvPr>
          <p:cNvSpPr txBox="1"/>
          <p:nvPr/>
        </p:nvSpPr>
        <p:spPr>
          <a:xfrm>
            <a:off x="691661" y="2090172"/>
            <a:ext cx="2860432" cy="1569660"/>
          </a:xfrm>
          <a:prstGeom prst="rect">
            <a:avLst/>
          </a:prstGeom>
          <a:solidFill>
            <a:srgbClr val="F4F0D9"/>
          </a:solidFill>
        </p:spPr>
        <p:txBody>
          <a:bodyPr wrap="square">
            <a:spAutoFit/>
          </a:bodyPr>
          <a:lstStyle/>
          <a:p>
            <a:pPr algn="ctr"/>
            <a:r>
              <a:rPr lang="en-US" sz="2400" b="1" i="0" dirty="0">
                <a:solidFill>
                  <a:srgbClr val="000000"/>
                </a:solidFill>
                <a:effectLst/>
                <a:latin typeface="Arial" panose="020B0604020202020204" pitchFamily="34" charset="0"/>
                <a:cs typeface="Arial" panose="020B0604020202020204" pitchFamily="34" charset="0"/>
              </a:rPr>
              <a:t> </a:t>
            </a:r>
            <a:r>
              <a:rPr lang="ar-JO" sz="2400" b="1" u="sng" dirty="0">
                <a:solidFill>
                  <a:srgbClr val="000000"/>
                </a:solidFill>
                <a:latin typeface="Arial" panose="020B0604020202020204" pitchFamily="34" charset="0"/>
                <a:cs typeface="Arial" panose="020B0604020202020204" pitchFamily="34" charset="0"/>
              </a:rPr>
              <a:t>تك 2: 24</a:t>
            </a:r>
            <a:endParaRPr lang="en-US" sz="2400" b="1" u="sng" dirty="0">
              <a:latin typeface="Arial" panose="020B0604020202020204" pitchFamily="34" charset="0"/>
              <a:cs typeface="Arial" panose="020B0604020202020204" pitchFamily="34" charset="0"/>
            </a:endParaRPr>
          </a:p>
          <a:p>
            <a:pPr algn="ctr"/>
            <a:r>
              <a:rPr lang="ar-JO" sz="2400" b="1" i="0" dirty="0">
                <a:solidFill>
                  <a:srgbClr val="000000"/>
                </a:solidFill>
                <a:effectLst/>
                <a:latin typeface="Arial" panose="020B0604020202020204" pitchFamily="34" charset="0"/>
                <a:cs typeface="Arial" panose="020B0604020202020204" pitchFamily="34" charset="0"/>
              </a:rPr>
              <a:t>لذلك يترك الرجل أباه وأمه ويلتصق بامرأته ويكونان جسداً واحداً</a:t>
            </a:r>
            <a:endParaRPr lang="en-US" sz="2400" b="1" i="0" dirty="0">
              <a:solidFill>
                <a:srgbClr val="000000"/>
              </a:solidFill>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D4F9969-DD4B-4581-B5C1-D989DFF5E7F0}"/>
              </a:ext>
            </a:extLst>
          </p:cNvPr>
          <p:cNvSpPr txBox="1"/>
          <p:nvPr/>
        </p:nvSpPr>
        <p:spPr>
          <a:xfrm>
            <a:off x="4103076" y="2090172"/>
            <a:ext cx="4103077" cy="1200329"/>
          </a:xfrm>
          <a:prstGeom prst="rect">
            <a:avLst/>
          </a:prstGeom>
          <a:solidFill>
            <a:srgbClr val="F4F0D9"/>
          </a:solidFill>
        </p:spPr>
        <p:txBody>
          <a:bodyPr wrap="square">
            <a:spAutoFit/>
          </a:bodyPr>
          <a:lstStyle/>
          <a:p>
            <a:pPr algn="ctr"/>
            <a:r>
              <a:rPr lang="en-US" sz="2400" b="0" i="0" dirty="0">
                <a:solidFill>
                  <a:srgbClr val="000000"/>
                </a:solidFill>
                <a:effectLst/>
                <a:latin typeface="Arial" panose="020B0604020202020204" pitchFamily="34" charset="0"/>
                <a:cs typeface="Arial" panose="020B0604020202020204" pitchFamily="34" charset="0"/>
              </a:rPr>
              <a:t> </a:t>
            </a:r>
            <a:r>
              <a:rPr lang="ar-JO" sz="2400" b="1" u="sng" dirty="0">
                <a:solidFill>
                  <a:srgbClr val="000000"/>
                </a:solidFill>
                <a:latin typeface="Arial" panose="020B0604020202020204" pitchFamily="34" charset="0"/>
                <a:cs typeface="Arial" panose="020B0604020202020204" pitchFamily="34" charset="0"/>
              </a:rPr>
              <a:t>رؤ 19: 6-10</a:t>
            </a:r>
            <a:endParaRPr lang="en-US" sz="2400" b="1" u="sng" dirty="0">
              <a:latin typeface="Arial" panose="020B0604020202020204" pitchFamily="34" charset="0"/>
              <a:cs typeface="Arial" panose="020B0604020202020204" pitchFamily="34" charset="0"/>
            </a:endParaRPr>
          </a:p>
          <a:p>
            <a:pPr algn="ctr"/>
            <a:r>
              <a:rPr lang="ar-JO" sz="2400" b="1" baseline="30000" dirty="0">
                <a:solidFill>
                  <a:srgbClr val="000000"/>
                </a:solidFill>
                <a:latin typeface="Arial" panose="020B0604020202020204" pitchFamily="34" charset="0"/>
                <a:cs typeface="Arial" panose="020B0604020202020204" pitchFamily="34" charset="0"/>
              </a:rPr>
              <a:t>9</a:t>
            </a:r>
            <a:r>
              <a:rPr lang="ar-JO" sz="2400" b="1" dirty="0">
                <a:solidFill>
                  <a:srgbClr val="000000"/>
                </a:solidFill>
                <a:latin typeface="Arial" panose="020B0604020202020204" pitchFamily="34" charset="0"/>
                <a:cs typeface="Arial" panose="020B0604020202020204" pitchFamily="34" charset="0"/>
              </a:rPr>
              <a:t> وقال لي: أكتب طوبى للمدعوين إلى عشاء عرس الخروف</a:t>
            </a:r>
            <a:endParaRPr lang="en-US" sz="24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21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spTree>
    <p:extLst>
      <p:ext uri="{BB962C8B-B14F-4D97-AF65-F5344CB8AC3E}">
        <p14:creationId xmlns:p14="http://schemas.microsoft.com/office/powerpoint/2010/main" val="18115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2102692"/>
          </a:xfrm>
          <a:prstGeom prst="rect">
            <a:avLst/>
          </a:prstGeom>
        </p:spPr>
        <p:txBody>
          <a:bodyPr wrap="square" lIns="0" tIns="0" rIns="0" bIns="0" rtlCol="0" anchor="t">
            <a:spAutoFit/>
          </a:bodyPr>
          <a:lstStyle/>
          <a:p>
            <a:pPr algn="r">
              <a:lnSpc>
                <a:spcPct val="108000"/>
              </a:lnSpc>
            </a:pPr>
            <a:r>
              <a:rPr lang="ar-JO" sz="3200" b="1" dirty="0">
                <a:solidFill>
                  <a:schemeClr val="bg1">
                    <a:lumMod val="65000"/>
                  </a:schemeClr>
                </a:solidFill>
                <a:latin typeface="Arial" panose="020B0604020202020204" pitchFamily="34" charset="0"/>
                <a:cs typeface="Arial" panose="020B0604020202020204" pitchFamily="34" charset="0"/>
              </a:rPr>
              <a:t>الإصحاح 2 ع1 وفي اليوم الثالث كان عرس في قانا الجليل </a:t>
            </a:r>
            <a:r>
              <a:rPr lang="ar-JO" sz="3200" b="1" dirty="0">
                <a:latin typeface="Arial" panose="020B0604020202020204" pitchFamily="34" charset="0"/>
                <a:cs typeface="Arial" panose="020B0604020202020204" pitchFamily="34" charset="0"/>
              </a:rPr>
              <a:t>وكانت أم يسوع هناك</a:t>
            </a:r>
          </a:p>
          <a:p>
            <a:pPr algn="r">
              <a:lnSpc>
                <a:spcPct val="108000"/>
              </a:lnSpc>
            </a:pPr>
            <a:r>
              <a:rPr lang="ar-JO" sz="3200" b="1" dirty="0">
                <a:latin typeface="Arial" panose="020B0604020202020204" pitchFamily="34" charset="0"/>
                <a:cs typeface="Arial" panose="020B0604020202020204" pitchFamily="34" charset="0"/>
              </a:rPr>
              <a:t>ع2 ودعي أيضاً يسوع وتلاميذه إلى العرس</a:t>
            </a:r>
            <a:endParaRPr lang="en-US" sz="3200" b="1" dirty="0">
              <a:latin typeface="Arial" panose="020B0604020202020204" pitchFamily="34" charset="0"/>
              <a:cs typeface="Arial" panose="020B0604020202020204" pitchFamily="34" charset="0"/>
            </a:endParaRPr>
          </a:p>
          <a:p>
            <a:pPr>
              <a:lnSpc>
                <a:spcPct val="108000"/>
              </a:lnSpc>
            </a:pPr>
            <a:endParaRPr lang="en-US" sz="3200" b="1" dirty="0">
              <a:latin typeface="Arial" panose="020B0604020202020204" pitchFamily="34" charset="0"/>
              <a:cs typeface="Arial" panose="020B0604020202020204" pitchFamily="34" charset="0"/>
            </a:endParaRPr>
          </a:p>
        </p:txBody>
      </p:sp>
      <p:sp>
        <p:nvSpPr>
          <p:cNvPr id="3" name="TextBox 7">
            <a:extLst>
              <a:ext uri="{FF2B5EF4-FFF2-40B4-BE49-F238E27FC236}">
                <a16:creationId xmlns:a16="http://schemas.microsoft.com/office/drawing/2014/main" id="{DF5A7067-FD6F-4E7C-99F0-4D8B3FC53F83}"/>
              </a:ext>
            </a:extLst>
          </p:cNvPr>
          <p:cNvSpPr txBox="1"/>
          <p:nvPr/>
        </p:nvSpPr>
        <p:spPr>
          <a:xfrm>
            <a:off x="3998302" y="4264865"/>
            <a:ext cx="1147395" cy="830997"/>
          </a:xfrm>
          <a:prstGeom prst="rect">
            <a:avLst/>
          </a:prstGeom>
        </p:spPr>
        <p:txBody>
          <a:bodyPr wrap="square" lIns="0" tIns="0" rIns="0" bIns="0" rtlCol="0" anchor="t">
            <a:spAutoFit/>
          </a:bodyPr>
          <a:lstStyle/>
          <a:p>
            <a:pPr algn="ctr">
              <a:lnSpc>
                <a:spcPct val="90000"/>
              </a:lnSpc>
            </a:pPr>
            <a:r>
              <a:rPr lang="ar-JO" sz="6000" b="1" spc="-80" dirty="0">
                <a:effectLst>
                  <a:glow>
                    <a:schemeClr val="bg1"/>
                  </a:glow>
                </a:effectLst>
                <a:latin typeface="Arial" panose="020B0604020202020204" pitchFamily="34" charset="0"/>
                <a:cs typeface="Arial" panose="020B0604020202020204" pitchFamily="34" charset="0"/>
              </a:rPr>
              <a:t>؟؟</a:t>
            </a:r>
            <a:endParaRPr lang="en-US" sz="6000" b="1" spc="-80" dirty="0">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2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450574"/>
            <a:ext cx="8469668" cy="1035861"/>
          </a:xfrm>
          <a:prstGeom prst="rect">
            <a:avLst/>
          </a:prstGeom>
        </p:spPr>
        <p:txBody>
          <a:bodyPr wrap="square" lIns="0" tIns="0" rIns="0" bIns="0" rtlCol="0" anchor="t">
            <a:spAutoFit/>
          </a:bodyPr>
          <a:lstStyle/>
          <a:p>
            <a:pPr>
              <a:lnSpc>
                <a:spcPct val="108000"/>
              </a:lnSpc>
            </a:pPr>
            <a:endParaRPr lang="en-US" sz="3200" b="1" dirty="0">
              <a:latin typeface="Arial" panose="020B0604020202020204" pitchFamily="34" charset="0"/>
              <a:cs typeface="Arial" panose="020B0604020202020204" pitchFamily="34" charset="0"/>
            </a:endParaRPr>
          </a:p>
          <a:p>
            <a:pPr algn="r">
              <a:lnSpc>
                <a:spcPct val="108000"/>
              </a:lnSpc>
            </a:pPr>
            <a:r>
              <a:rPr lang="ar-JO" sz="3200" b="1" dirty="0">
                <a:latin typeface="Arial" panose="020B0604020202020204" pitchFamily="34" charset="0"/>
                <a:cs typeface="Arial" panose="020B0604020202020204" pitchFamily="34" charset="0"/>
              </a:rPr>
              <a:t>ع3 ولما فرغت الخمر قالت </a:t>
            </a:r>
            <a:r>
              <a:rPr lang="ar-JO" sz="3200" b="1" dirty="0">
                <a:highlight>
                  <a:srgbClr val="FFFF00"/>
                </a:highlight>
                <a:latin typeface="Arial" panose="020B0604020202020204" pitchFamily="34" charset="0"/>
                <a:cs typeface="Arial" panose="020B0604020202020204" pitchFamily="34" charset="0"/>
              </a:rPr>
              <a:t>أم يسوع </a:t>
            </a:r>
            <a:r>
              <a:rPr lang="ar-JO" sz="3200" b="1" dirty="0">
                <a:latin typeface="Arial" panose="020B0604020202020204" pitchFamily="34" charset="0"/>
                <a:cs typeface="Arial" panose="020B0604020202020204" pitchFamily="34" charset="0"/>
              </a:rPr>
              <a:t>له ليس لهم خمر</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65DD370E-0C34-435F-A4AF-FA14519C1E44}"/>
              </a:ext>
            </a:extLst>
          </p:cNvPr>
          <p:cNvSpPr txBox="1"/>
          <p:nvPr/>
        </p:nvSpPr>
        <p:spPr>
          <a:xfrm>
            <a:off x="3938953" y="184392"/>
            <a:ext cx="5064369" cy="1218795"/>
          </a:xfrm>
          <a:prstGeom prst="rect">
            <a:avLst/>
          </a:prstGeom>
        </p:spPr>
        <p:txBody>
          <a:bodyPr wrap="square" lIns="0" tIns="0" rIns="0" bIns="0" rtlCol="0" anchor="t">
            <a:spAutoFit/>
          </a:bodyPr>
          <a:lstStyle/>
          <a:p>
            <a:pPr algn="ctr">
              <a:lnSpc>
                <a:spcPct val="90000"/>
              </a:lnSpc>
            </a:pPr>
            <a:r>
              <a:rPr lang="ar-JO" sz="4400" b="1" spc="-80" dirty="0">
                <a:solidFill>
                  <a:srgbClr val="F4F0D9"/>
                </a:solidFill>
                <a:effectLst>
                  <a:glow>
                    <a:schemeClr val="bg1"/>
                  </a:glow>
                </a:effectLst>
                <a:latin typeface="Arial" panose="020B0604020202020204" pitchFamily="34" charset="0"/>
                <a:cs typeface="Arial" panose="020B0604020202020204" pitchFamily="34" charset="0"/>
              </a:rPr>
              <a:t>العلاقات</a:t>
            </a:r>
          </a:p>
          <a:p>
            <a:pPr algn="ctr">
              <a:lnSpc>
                <a:spcPct val="90000"/>
              </a:lnSpc>
            </a:pPr>
            <a:r>
              <a:rPr lang="ar-JO" sz="4400" b="1" spc="-80" dirty="0">
                <a:solidFill>
                  <a:srgbClr val="F4F0D9"/>
                </a:solidFill>
                <a:effectLst>
                  <a:glow>
                    <a:schemeClr val="bg1"/>
                  </a:glow>
                </a:effectLst>
                <a:latin typeface="Arial" panose="020B0604020202020204" pitchFamily="34" charset="0"/>
                <a:cs typeface="Arial" panose="020B0604020202020204" pitchFamily="34" charset="0"/>
              </a:rPr>
              <a:t>العائلية</a:t>
            </a:r>
            <a:endParaRPr lang="en-US" sz="4400" b="1" spc="-80" dirty="0">
              <a:solidFill>
                <a:srgbClr val="F4F0D9"/>
              </a:solidFill>
              <a:effectLst>
                <a:glow>
                  <a:schemeClr val="bg1"/>
                </a:glow>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5011FFD-6C4D-410B-B6BB-B4DF24CCB4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4486444"/>
            <a:ext cx="3381847" cy="1800476"/>
          </a:xfrm>
          <a:prstGeom prst="rect">
            <a:avLst/>
          </a:prstGeom>
        </p:spPr>
      </p:pic>
      <p:pic>
        <p:nvPicPr>
          <p:cNvPr id="6" name="Picture 5">
            <a:extLst>
              <a:ext uri="{FF2B5EF4-FFF2-40B4-BE49-F238E27FC236}">
                <a16:creationId xmlns:a16="http://schemas.microsoft.com/office/drawing/2014/main" id="{703989F6-4035-4C0C-B2D5-BF0074D47BC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88914" y="2138528"/>
            <a:ext cx="976975" cy="1912902"/>
          </a:xfrm>
          <a:prstGeom prst="rect">
            <a:avLst/>
          </a:prstGeom>
        </p:spPr>
      </p:pic>
      <p:pic>
        <p:nvPicPr>
          <p:cNvPr id="8" name="Picture 7">
            <a:extLst>
              <a:ext uri="{FF2B5EF4-FFF2-40B4-BE49-F238E27FC236}">
                <a16:creationId xmlns:a16="http://schemas.microsoft.com/office/drawing/2014/main" id="{F8FB7811-D240-4508-A011-F52520C5982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05883" y="1984868"/>
            <a:ext cx="1172049" cy="2220222"/>
          </a:xfrm>
          <a:prstGeom prst="rect">
            <a:avLst/>
          </a:prstGeom>
        </p:spPr>
      </p:pic>
      <p:pic>
        <p:nvPicPr>
          <p:cNvPr id="10" name="Picture 9">
            <a:extLst>
              <a:ext uri="{FF2B5EF4-FFF2-40B4-BE49-F238E27FC236}">
                <a16:creationId xmlns:a16="http://schemas.microsoft.com/office/drawing/2014/main" id="{9CFC7675-F345-44D3-8D55-41AD338D197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65889" y="3084763"/>
            <a:ext cx="1028571" cy="1933333"/>
          </a:xfrm>
          <a:prstGeom prst="rect">
            <a:avLst/>
          </a:prstGeom>
        </p:spPr>
      </p:pic>
    </p:spTree>
    <p:extLst>
      <p:ext uri="{BB962C8B-B14F-4D97-AF65-F5344CB8AC3E}">
        <p14:creationId xmlns:p14="http://schemas.microsoft.com/office/powerpoint/2010/main" val="224152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C291D462-53B3-4341-A4CD-45231FE5956D}"/>
              </a:ext>
            </a:extLst>
          </p:cNvPr>
          <p:cNvSpPr txBox="1"/>
          <p:nvPr/>
        </p:nvSpPr>
        <p:spPr>
          <a:xfrm>
            <a:off x="3768507" y="184392"/>
            <a:ext cx="5234816" cy="1329595"/>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Arial" panose="020B0604020202020204" pitchFamily="34" charset="0"/>
                <a:cs typeface="Arial" panose="020B0604020202020204" pitchFamily="34" charset="0"/>
              </a:rPr>
              <a:t>العلاقات </a:t>
            </a:r>
          </a:p>
          <a:p>
            <a:pPr algn="ctr">
              <a:lnSpc>
                <a:spcPct val="90000"/>
              </a:lnSpc>
            </a:pPr>
            <a:r>
              <a:rPr lang="ar-JO" sz="4800" b="1" spc="-80" dirty="0">
                <a:solidFill>
                  <a:srgbClr val="F4F0D9"/>
                </a:solidFill>
                <a:effectLst>
                  <a:glow>
                    <a:schemeClr val="bg1"/>
                  </a:glow>
                </a:effectLst>
                <a:latin typeface="Arial" panose="020B0604020202020204" pitchFamily="34" charset="0"/>
                <a:cs typeface="Arial" panose="020B0604020202020204" pitchFamily="34" charset="0"/>
              </a:rPr>
              <a:t>العائلية</a:t>
            </a:r>
            <a:endParaRPr lang="en-US" sz="4800" b="1" spc="-80" dirty="0">
              <a:solidFill>
                <a:srgbClr val="F4F0D9"/>
              </a:solidFill>
              <a:effectLst>
                <a:glow>
                  <a:schemeClr val="bg1"/>
                </a:glow>
              </a:effectLst>
              <a:latin typeface="Arial" panose="020B0604020202020204" pitchFamily="34" charset="0"/>
              <a:cs typeface="Arial" panose="020B0604020202020204" pitchFamily="34" charset="0"/>
            </a:endParaRPr>
          </a:p>
        </p:txBody>
      </p:sp>
      <p:sp>
        <p:nvSpPr>
          <p:cNvPr id="3" name="TextBox 7">
            <a:extLst>
              <a:ext uri="{FF2B5EF4-FFF2-40B4-BE49-F238E27FC236}">
                <a16:creationId xmlns:a16="http://schemas.microsoft.com/office/drawing/2014/main" id="{98609849-1BDE-49BD-9889-8ADF04C75207}"/>
              </a:ext>
            </a:extLst>
          </p:cNvPr>
          <p:cNvSpPr txBox="1"/>
          <p:nvPr/>
        </p:nvSpPr>
        <p:spPr>
          <a:xfrm>
            <a:off x="4118846" y="1860792"/>
            <a:ext cx="4556229" cy="3151376"/>
          </a:xfrm>
          <a:prstGeom prst="rect">
            <a:avLst/>
          </a:prstGeom>
        </p:spPr>
        <p:txBody>
          <a:bodyPr wrap="square" lIns="0" tIns="0" rIns="0" bIns="0" rtlCol="0" anchor="t">
            <a:spAutoFit/>
          </a:bodyPr>
          <a:lstStyle/>
          <a:p>
            <a:pPr algn="r">
              <a:lnSpc>
                <a:spcPct val="108000"/>
              </a:lnSpc>
            </a:pPr>
            <a:r>
              <a:rPr lang="ar-JO" sz="3200" b="1" u="sng" spc="-80" dirty="0">
                <a:solidFill>
                  <a:srgbClr val="F4F0D9"/>
                </a:solidFill>
                <a:effectLst>
                  <a:glow>
                    <a:schemeClr val="bg1"/>
                  </a:glow>
                </a:effectLst>
                <a:latin typeface="Arial" panose="020B0604020202020204" pitchFamily="34" charset="0"/>
                <a:cs typeface="Arial" panose="020B0604020202020204" pitchFamily="34" charset="0"/>
              </a:rPr>
              <a:t>لوقا 8: 20-21</a:t>
            </a: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a:p>
            <a:pPr algn="r">
              <a:lnSpc>
                <a:spcPct val="108000"/>
              </a:lnSpc>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20 فأخبروه قائلين أمك وإخوتك واقفون خارجاً يريدون أن يروك</a:t>
            </a:r>
            <a:endParaRPr lang="he-IL" sz="3200" b="1" spc="-80" dirty="0">
              <a:solidFill>
                <a:srgbClr val="F4F0D9"/>
              </a:solidFill>
              <a:effectLst>
                <a:glow>
                  <a:schemeClr val="bg1"/>
                </a:glow>
              </a:effectLst>
              <a:latin typeface="Arial" panose="020B0604020202020204" pitchFamily="34" charset="0"/>
              <a:cs typeface="Arial" panose="020B0604020202020204" pitchFamily="34" charset="0"/>
            </a:endParaRPr>
          </a:p>
          <a:p>
            <a:pPr>
              <a:lnSpc>
                <a:spcPct val="108000"/>
              </a:lnSpc>
            </a:pP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a:p>
            <a:pPr algn="r">
              <a:lnSpc>
                <a:spcPct val="108000"/>
              </a:lnSpc>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21 فأجاب وقال لهم أمي وإخوتي هم الذين يسمعون كلمة الله ويعملون بها</a:t>
            </a: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04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55D6166A-92B2-496D-9460-090E23D19214}"/>
              </a:ext>
            </a:extLst>
          </p:cNvPr>
          <p:cNvSpPr txBox="1"/>
          <p:nvPr/>
        </p:nvSpPr>
        <p:spPr>
          <a:xfrm>
            <a:off x="4267198" y="1860792"/>
            <a:ext cx="4407877" cy="4897238"/>
          </a:xfrm>
          <a:prstGeom prst="rect">
            <a:avLst/>
          </a:prstGeom>
        </p:spPr>
        <p:txBody>
          <a:bodyPr wrap="square" lIns="0" tIns="0" rIns="0" bIns="0" rtlCol="0" anchor="t">
            <a:spAutoFit/>
          </a:bodyPr>
          <a:lstStyle/>
          <a:p>
            <a:pPr algn="r">
              <a:lnSpc>
                <a:spcPct val="108000"/>
              </a:lnSpc>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بولس</a:t>
            </a: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a:p>
            <a:pPr marL="457200" indent="-457200" algn="r" rtl="1">
              <a:lnSpc>
                <a:spcPct val="90000"/>
              </a:lnSpc>
              <a:buFont typeface="Arial" panose="020B0604020202020204" pitchFamily="34" charset="0"/>
              <a:buChar char="•"/>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رسول يسوع (7 مرات)</a:t>
            </a:r>
          </a:p>
          <a:p>
            <a:pPr marL="457200" indent="-457200" algn="r" rtl="1">
              <a:lnSpc>
                <a:spcPct val="90000"/>
              </a:lnSpc>
              <a:buFont typeface="Arial" panose="020B0604020202020204" pitchFamily="34" charset="0"/>
              <a:buChar char="•"/>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عبد يسوع (3 مرات)</a:t>
            </a:r>
          </a:p>
          <a:p>
            <a:pPr marL="457200" indent="-457200" algn="r" rtl="1">
              <a:lnSpc>
                <a:spcPct val="90000"/>
              </a:lnSpc>
              <a:buFont typeface="Arial" panose="020B0604020202020204" pitchFamily="34" charset="0"/>
              <a:buChar char="•"/>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أسير يسوع (مرة)</a:t>
            </a: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a:p>
            <a:pPr marL="457200" indent="-457200">
              <a:lnSpc>
                <a:spcPct val="108000"/>
              </a:lnSpc>
              <a:buFont typeface="Arial" panose="020B0604020202020204" pitchFamily="34" charset="0"/>
              <a:buChar char="•"/>
            </a:pPr>
            <a:endParaRPr lang="en-US" sz="2000" b="1" spc="-80" baseline="30000" dirty="0">
              <a:solidFill>
                <a:srgbClr val="F4F0D9"/>
              </a:solidFill>
              <a:effectLst>
                <a:glow>
                  <a:schemeClr val="bg1"/>
                </a:glow>
              </a:effectLst>
              <a:latin typeface="Arial" panose="020B0604020202020204" pitchFamily="34" charset="0"/>
              <a:cs typeface="Arial" panose="020B0604020202020204" pitchFamily="34" charset="0"/>
            </a:endParaRPr>
          </a:p>
          <a:p>
            <a:pPr algn="r" rtl="1">
              <a:lnSpc>
                <a:spcPct val="108000"/>
              </a:lnSpc>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يعقوب</a:t>
            </a: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a:p>
            <a:pPr marL="457200" indent="-457200" algn="r" rtl="1">
              <a:lnSpc>
                <a:spcPct val="108000"/>
              </a:lnSpc>
              <a:buFont typeface="Arial" panose="020B0604020202020204" pitchFamily="34" charset="0"/>
              <a:buChar char="•"/>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عبد</a:t>
            </a: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a:p>
            <a:pPr>
              <a:lnSpc>
                <a:spcPct val="108000"/>
              </a:lnSpc>
            </a:pPr>
            <a:endParaRPr lang="en-US" sz="2000" b="1" spc="-80" dirty="0">
              <a:solidFill>
                <a:srgbClr val="F4F0D9"/>
              </a:solidFill>
              <a:effectLst>
                <a:glow>
                  <a:schemeClr val="bg1"/>
                </a:glow>
              </a:effectLst>
              <a:latin typeface="Arial" panose="020B0604020202020204" pitchFamily="34" charset="0"/>
              <a:cs typeface="Arial" panose="020B0604020202020204" pitchFamily="34" charset="0"/>
            </a:endParaRPr>
          </a:p>
          <a:p>
            <a:pPr algn="r">
              <a:lnSpc>
                <a:spcPct val="108000"/>
              </a:lnSpc>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يهوذا</a:t>
            </a: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a:p>
            <a:pPr marL="457200" indent="-457200" algn="r" rtl="1">
              <a:lnSpc>
                <a:spcPct val="90000"/>
              </a:lnSpc>
              <a:buFont typeface="Arial" panose="020B0604020202020204" pitchFamily="34" charset="0"/>
              <a:buChar char="•"/>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عبد</a:t>
            </a: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a:p>
            <a:pPr marL="457200" indent="-457200" algn="r" rtl="1">
              <a:lnSpc>
                <a:spcPct val="90000"/>
              </a:lnSpc>
              <a:buFont typeface="Arial" panose="020B0604020202020204" pitchFamily="34" charset="0"/>
              <a:buChar char="•"/>
            </a:pPr>
            <a:r>
              <a:rPr lang="ar-JO" sz="3200" b="1" spc="-80" dirty="0">
                <a:solidFill>
                  <a:srgbClr val="F4F0D9"/>
                </a:solidFill>
                <a:effectLst>
                  <a:glow>
                    <a:schemeClr val="bg1"/>
                  </a:glow>
                </a:effectLst>
                <a:latin typeface="Arial" panose="020B0604020202020204" pitchFamily="34" charset="0"/>
                <a:cs typeface="Arial" panose="020B0604020202020204" pitchFamily="34" charset="0"/>
              </a:rPr>
              <a:t>أخو يعقوب</a:t>
            </a:r>
            <a:endParaRPr lang="en-US" sz="3200" b="1" spc="-80" dirty="0">
              <a:solidFill>
                <a:srgbClr val="F4F0D9"/>
              </a:solidFill>
              <a:effectLst>
                <a:glow>
                  <a:schemeClr val="bg1"/>
                </a:glow>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04665D9-4CC9-4851-9322-68C72FB44E07}"/>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75145" y="4079063"/>
            <a:ext cx="1526803" cy="1539074"/>
          </a:xfrm>
          <a:prstGeom prst="rect">
            <a:avLst/>
          </a:prstGeom>
        </p:spPr>
      </p:pic>
      <p:sp>
        <p:nvSpPr>
          <p:cNvPr id="6" name="TextBox 7">
            <a:extLst>
              <a:ext uri="{FF2B5EF4-FFF2-40B4-BE49-F238E27FC236}">
                <a16:creationId xmlns:a16="http://schemas.microsoft.com/office/drawing/2014/main" id="{C6D984C7-B9DD-41AE-854E-8D69A51C8A6D}"/>
              </a:ext>
            </a:extLst>
          </p:cNvPr>
          <p:cNvSpPr txBox="1"/>
          <p:nvPr/>
        </p:nvSpPr>
        <p:spPr>
          <a:xfrm>
            <a:off x="3938953" y="184392"/>
            <a:ext cx="5064369" cy="1329595"/>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Arial" panose="020B0604020202020204" pitchFamily="34" charset="0"/>
                <a:cs typeface="Arial" panose="020B0604020202020204" pitchFamily="34" charset="0"/>
              </a:rPr>
              <a:t>العلاقات</a:t>
            </a:r>
          </a:p>
          <a:p>
            <a:pPr algn="ctr">
              <a:lnSpc>
                <a:spcPct val="90000"/>
              </a:lnSpc>
            </a:pPr>
            <a:r>
              <a:rPr lang="ar-JO" sz="4800" b="1" spc="-80" dirty="0">
                <a:solidFill>
                  <a:srgbClr val="F4F0D9"/>
                </a:solidFill>
                <a:effectLst>
                  <a:glow>
                    <a:schemeClr val="bg1"/>
                  </a:glow>
                </a:effectLst>
                <a:latin typeface="Arial" panose="020B0604020202020204" pitchFamily="34" charset="0"/>
                <a:cs typeface="Arial" panose="020B0604020202020204" pitchFamily="34" charset="0"/>
              </a:rPr>
              <a:t>الصحيحة</a:t>
            </a:r>
            <a:endParaRPr lang="en-US" sz="4800" b="1" spc="-80" dirty="0">
              <a:solidFill>
                <a:srgbClr val="F4F0D9"/>
              </a:solidFill>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63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504049"/>
          </a:xfrm>
          <a:prstGeom prst="rect">
            <a:avLst/>
          </a:prstGeom>
        </p:spPr>
        <p:txBody>
          <a:bodyPr wrap="square" lIns="0" tIns="0" rIns="0" bIns="0" rtlCol="0" anchor="t">
            <a:spAutoFit/>
          </a:bodyPr>
          <a:lstStyle/>
          <a:p>
            <a:pPr algn="r">
              <a:lnSpc>
                <a:spcPct val="108000"/>
              </a:lnSpc>
            </a:pPr>
            <a:r>
              <a:rPr lang="ar-JO" sz="3200" b="1" dirty="0">
                <a:latin typeface="system-ui"/>
                <a:cs typeface="Arial" panose="020B0604020202020204" pitchFamily="34" charset="0"/>
              </a:rPr>
              <a:t>ع3 ولما فرغت الخمر قالت أم يسوع له </a:t>
            </a:r>
            <a:r>
              <a:rPr lang="ar-JO" sz="3200" b="1" dirty="0">
                <a:highlight>
                  <a:srgbClr val="FFFF00"/>
                </a:highlight>
                <a:latin typeface="system-ui"/>
                <a:cs typeface="Arial" panose="020B0604020202020204" pitchFamily="34" charset="0"/>
              </a:rPr>
              <a:t>ليس لهم خمر</a:t>
            </a:r>
            <a:endParaRPr lang="en-US" sz="3200" b="1" dirty="0">
              <a:highlight>
                <a:srgbClr val="FFFF00"/>
              </a:highlight>
              <a:latin typeface="system-ui"/>
              <a:cs typeface="Arial" panose="020B0604020202020204" pitchFamily="34" charset="0"/>
            </a:endParaRPr>
          </a:p>
        </p:txBody>
      </p:sp>
      <p:sp>
        <p:nvSpPr>
          <p:cNvPr id="4" name="TextBox 7">
            <a:extLst>
              <a:ext uri="{FF2B5EF4-FFF2-40B4-BE49-F238E27FC236}">
                <a16:creationId xmlns:a16="http://schemas.microsoft.com/office/drawing/2014/main" id="{3632C2E0-F161-4B04-B647-324D9920973E}"/>
              </a:ext>
            </a:extLst>
          </p:cNvPr>
          <p:cNvSpPr txBox="1"/>
          <p:nvPr/>
        </p:nvSpPr>
        <p:spPr>
          <a:xfrm>
            <a:off x="105509" y="2351818"/>
            <a:ext cx="2614246" cy="553998"/>
          </a:xfrm>
          <a:prstGeom prst="rect">
            <a:avLst/>
          </a:prstGeom>
        </p:spPr>
        <p:txBody>
          <a:bodyPr wrap="square" lIns="0" tIns="0" rIns="0" bIns="0" rtlCol="0" anchor="t">
            <a:spAutoFit/>
          </a:bodyPr>
          <a:lstStyle/>
          <a:p>
            <a:pPr algn="ctr">
              <a:lnSpc>
                <a:spcPct val="90000"/>
              </a:lnSpc>
            </a:pPr>
            <a:r>
              <a:rPr lang="ar-JO" sz="4000" b="1" spc="-80" dirty="0">
                <a:effectLst>
                  <a:glow>
                    <a:schemeClr val="bg1"/>
                  </a:glow>
                </a:effectLst>
                <a:latin typeface="system-ui"/>
                <a:cs typeface="Arial" panose="020B0604020202020204" pitchFamily="34" charset="0"/>
              </a:rPr>
              <a:t>معجزة</a:t>
            </a:r>
            <a:endParaRPr lang="en-US" sz="4000" b="1" spc="-80" dirty="0">
              <a:effectLst>
                <a:glow>
                  <a:schemeClr val="bg1"/>
                </a:glow>
              </a:effectLst>
              <a:latin typeface="system-ui"/>
              <a:cs typeface="Arial" panose="020B0604020202020204" pitchFamily="34" charset="0"/>
            </a:endParaRPr>
          </a:p>
        </p:txBody>
      </p:sp>
      <p:sp>
        <p:nvSpPr>
          <p:cNvPr id="5" name="&quot;Not Allowed&quot; Symbol 4">
            <a:extLst>
              <a:ext uri="{FF2B5EF4-FFF2-40B4-BE49-F238E27FC236}">
                <a16:creationId xmlns:a16="http://schemas.microsoft.com/office/drawing/2014/main" id="{D75EA581-88C6-4594-8599-83FB71837C2E}"/>
              </a:ext>
            </a:extLst>
          </p:cNvPr>
          <p:cNvSpPr/>
          <p:nvPr/>
        </p:nvSpPr>
        <p:spPr>
          <a:xfrm>
            <a:off x="890955" y="2152826"/>
            <a:ext cx="973015" cy="1024128"/>
          </a:xfrm>
          <a:prstGeom prst="noSmoking">
            <a:avLst>
              <a:gd name="adj" fmla="val 92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system-ui"/>
            </a:endParaRPr>
          </a:p>
        </p:txBody>
      </p:sp>
      <p:sp>
        <p:nvSpPr>
          <p:cNvPr id="7" name="TextBox 6">
            <a:extLst>
              <a:ext uri="{FF2B5EF4-FFF2-40B4-BE49-F238E27FC236}">
                <a16:creationId xmlns:a16="http://schemas.microsoft.com/office/drawing/2014/main" id="{ADDD23F7-1DD6-4BA2-9209-FA3E571C74F3}"/>
              </a:ext>
            </a:extLst>
          </p:cNvPr>
          <p:cNvSpPr txBox="1"/>
          <p:nvPr/>
        </p:nvSpPr>
        <p:spPr>
          <a:xfrm>
            <a:off x="2649415" y="2397984"/>
            <a:ext cx="6178062" cy="523220"/>
          </a:xfrm>
          <a:prstGeom prst="rect">
            <a:avLst/>
          </a:prstGeom>
          <a:solidFill>
            <a:srgbClr val="F4F0D9"/>
          </a:solidFill>
        </p:spPr>
        <p:txBody>
          <a:bodyPr wrap="square">
            <a:spAutoFit/>
          </a:bodyPr>
          <a:lstStyle/>
          <a:p>
            <a:pPr algn="r"/>
            <a:r>
              <a:rPr lang="ar-JO" sz="2800" b="1" dirty="0">
                <a:solidFill>
                  <a:srgbClr val="000000"/>
                </a:solidFill>
                <a:latin typeface="system-ui"/>
              </a:rPr>
              <a:t>يوحنا 2: 11 هذه بداية الآيات ...</a:t>
            </a:r>
            <a:endParaRPr lang="en-US" sz="2800" b="1" dirty="0">
              <a:latin typeface="system-ui"/>
            </a:endParaRPr>
          </a:p>
        </p:txBody>
      </p:sp>
    </p:spTree>
    <p:extLst>
      <p:ext uri="{BB962C8B-B14F-4D97-AF65-F5344CB8AC3E}">
        <p14:creationId xmlns:p14="http://schemas.microsoft.com/office/powerpoint/2010/main" val="125193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0" y="292681"/>
            <a:ext cx="8827477" cy="1035861"/>
          </a:xfrm>
          <a:prstGeom prst="rect">
            <a:avLst/>
          </a:prstGeom>
        </p:spPr>
        <p:txBody>
          <a:bodyPr wrap="square" lIns="0" tIns="0" rIns="0" bIns="0" rtlCol="0" anchor="t">
            <a:spAutoFit/>
          </a:bodyPr>
          <a:lstStyle/>
          <a:p>
            <a:pPr algn="r">
              <a:lnSpc>
                <a:spcPct val="108000"/>
              </a:lnSpc>
            </a:pPr>
            <a:r>
              <a:rPr lang="ar-JO" sz="3200" b="1" dirty="0">
                <a:solidFill>
                  <a:schemeClr val="bg1">
                    <a:lumMod val="65000"/>
                  </a:schemeClr>
                </a:solidFill>
                <a:latin typeface="system-ui"/>
                <a:cs typeface="Arial" panose="020B0604020202020204" pitchFamily="34" charset="0"/>
              </a:rPr>
              <a:t>ع3 ولما فرغت الخمر قالت أم يسوع له ليس لهم خمر </a:t>
            </a:r>
            <a:r>
              <a:rPr lang="ar-JO" sz="3200" b="1" dirty="0">
                <a:latin typeface="system-ui"/>
                <a:cs typeface="Arial" panose="020B0604020202020204" pitchFamily="34" charset="0"/>
              </a:rPr>
              <a:t>ع4 قال لها يسوع ما لي ولك </a:t>
            </a:r>
            <a:r>
              <a:rPr lang="ar-JO" sz="3200" b="1" dirty="0">
                <a:highlight>
                  <a:srgbClr val="FFFF00"/>
                </a:highlight>
                <a:latin typeface="system-ui"/>
                <a:cs typeface="Arial" panose="020B0604020202020204" pitchFamily="34" charset="0"/>
              </a:rPr>
              <a:t>يا امرأة</a:t>
            </a:r>
            <a:r>
              <a:rPr lang="ar-JO" sz="3200" b="1" dirty="0">
                <a:latin typeface="system-ui"/>
                <a:cs typeface="Arial" panose="020B0604020202020204" pitchFamily="34" charset="0"/>
              </a:rPr>
              <a:t>؟ لم تأت ساعتي بعد</a:t>
            </a:r>
            <a:endParaRPr lang="en-US" sz="3200" b="1" dirty="0">
              <a:latin typeface="system-ui"/>
              <a:cs typeface="Arial" panose="020B0604020202020204" pitchFamily="34" charset="0"/>
            </a:endParaRPr>
          </a:p>
        </p:txBody>
      </p:sp>
    </p:spTree>
    <p:extLst>
      <p:ext uri="{BB962C8B-B14F-4D97-AF65-F5344CB8AC3E}">
        <p14:creationId xmlns:p14="http://schemas.microsoft.com/office/powerpoint/2010/main" val="230835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C43612-B2EE-4067-B222-6D39799C16E1}"/>
              </a:ext>
            </a:extLst>
          </p:cNvPr>
          <p:cNvSpPr txBox="1"/>
          <p:nvPr/>
        </p:nvSpPr>
        <p:spPr>
          <a:xfrm>
            <a:off x="596348" y="3991259"/>
            <a:ext cx="8038982" cy="1384995"/>
          </a:xfrm>
          <a:prstGeom prst="rect">
            <a:avLst/>
          </a:prstGeom>
          <a:noFill/>
        </p:spPr>
        <p:txBody>
          <a:bodyPr wrap="square">
            <a:spAutoFit/>
          </a:bodyPr>
          <a:lstStyle/>
          <a:p>
            <a:pPr algn="r"/>
            <a:r>
              <a:rPr lang="ar-JO" sz="2800" b="1" dirty="0">
                <a:solidFill>
                  <a:srgbClr val="000000"/>
                </a:solidFill>
                <a:latin typeface="system-ui"/>
              </a:rPr>
              <a:t>يوحنا 19 ع26 فلما رأى يسوع أمه والتلميذ الذي كان يحبه واقفاً قال لأمه </a:t>
            </a:r>
            <a:r>
              <a:rPr lang="ar-JO" sz="2800" b="1" dirty="0">
                <a:solidFill>
                  <a:srgbClr val="000000"/>
                </a:solidFill>
                <a:highlight>
                  <a:srgbClr val="FFFF00"/>
                </a:highlight>
                <a:latin typeface="system-ui"/>
              </a:rPr>
              <a:t>يا امرأة </a:t>
            </a:r>
            <a:r>
              <a:rPr lang="ar-JO" sz="2800" b="1" dirty="0">
                <a:solidFill>
                  <a:srgbClr val="000000"/>
                </a:solidFill>
                <a:latin typeface="system-ui"/>
              </a:rPr>
              <a:t>هوذا ابنك ع27 ثم قال للتلميذ هوذا أمك ومن تلك الساعة أخذها التلميذ إلى خاصته</a:t>
            </a:r>
            <a:endParaRPr lang="en-US" sz="2800" b="1" i="0" dirty="0">
              <a:solidFill>
                <a:srgbClr val="000000"/>
              </a:solidFill>
              <a:effectLst/>
              <a:latin typeface="system-ui"/>
            </a:endParaRPr>
          </a:p>
        </p:txBody>
      </p:sp>
      <p:sp>
        <p:nvSpPr>
          <p:cNvPr id="4" name="TextBox 7">
            <a:extLst>
              <a:ext uri="{FF2B5EF4-FFF2-40B4-BE49-F238E27FC236}">
                <a16:creationId xmlns:a16="http://schemas.microsoft.com/office/drawing/2014/main" id="{05AFCFB7-C6F5-4513-A152-87F8FE71FE8D}"/>
              </a:ext>
            </a:extLst>
          </p:cNvPr>
          <p:cNvSpPr txBox="1"/>
          <p:nvPr/>
        </p:nvSpPr>
        <p:spPr>
          <a:xfrm>
            <a:off x="932717" y="361079"/>
            <a:ext cx="7278565" cy="609398"/>
          </a:xfrm>
          <a:prstGeom prst="rect">
            <a:avLst/>
          </a:prstGeom>
        </p:spPr>
        <p:txBody>
          <a:bodyPr wrap="square" lIns="0" tIns="0" rIns="0" bIns="0" rtlCol="0" anchor="t">
            <a:spAutoFit/>
          </a:bodyPr>
          <a:lstStyle/>
          <a:p>
            <a:pPr algn="r">
              <a:lnSpc>
                <a:spcPct val="90000"/>
              </a:lnSpc>
            </a:pPr>
            <a:r>
              <a:rPr lang="ar-JO" sz="4400" b="1" spc="-80" dirty="0">
                <a:effectLst>
                  <a:glow>
                    <a:schemeClr val="bg1"/>
                  </a:glow>
                </a:effectLst>
                <a:latin typeface="system-ui"/>
                <a:cs typeface="Arial" panose="020B0604020202020204" pitchFamily="34" charset="0"/>
              </a:rPr>
              <a:t>يا امرأة ...</a:t>
            </a:r>
            <a:endParaRPr lang="en-US" sz="4400" b="1" spc="-80" dirty="0">
              <a:effectLst>
                <a:glow>
                  <a:schemeClr val="bg1"/>
                </a:glow>
              </a:effectLst>
              <a:latin typeface="system-ui"/>
              <a:cs typeface="Arial" panose="020B0604020202020204" pitchFamily="34" charset="0"/>
            </a:endParaRPr>
          </a:p>
        </p:txBody>
      </p:sp>
      <p:sp>
        <p:nvSpPr>
          <p:cNvPr id="7" name="TextBox 6">
            <a:extLst>
              <a:ext uri="{FF2B5EF4-FFF2-40B4-BE49-F238E27FC236}">
                <a16:creationId xmlns:a16="http://schemas.microsoft.com/office/drawing/2014/main" id="{2F7100B1-897D-4181-A516-FB4E1C572A11}"/>
              </a:ext>
            </a:extLst>
          </p:cNvPr>
          <p:cNvSpPr txBox="1"/>
          <p:nvPr/>
        </p:nvSpPr>
        <p:spPr>
          <a:xfrm>
            <a:off x="5788638" y="1851119"/>
            <a:ext cx="2642820" cy="954107"/>
          </a:xfrm>
          <a:prstGeom prst="rect">
            <a:avLst/>
          </a:prstGeom>
          <a:noFill/>
          <a:ln>
            <a:noFill/>
          </a:ln>
        </p:spPr>
        <p:txBody>
          <a:bodyPr wrap="square">
            <a:spAutoFit/>
          </a:bodyPr>
          <a:lstStyle/>
          <a:p>
            <a:pPr marL="0" lvl="5" algn="ctr"/>
            <a:r>
              <a:rPr lang="ar-JO" sz="2800" b="1" i="0" dirty="0">
                <a:solidFill>
                  <a:srgbClr val="000000"/>
                </a:solidFill>
                <a:effectLst/>
                <a:latin typeface="system-ui"/>
              </a:rPr>
              <a:t>ابن الله</a:t>
            </a:r>
            <a:endParaRPr lang="en-US" sz="2800" b="1" i="0" dirty="0">
              <a:solidFill>
                <a:srgbClr val="000000"/>
              </a:solidFill>
              <a:effectLst/>
              <a:latin typeface="system-ui"/>
            </a:endParaRPr>
          </a:p>
          <a:p>
            <a:pPr marL="0" lvl="5" algn="ctr"/>
            <a:r>
              <a:rPr lang="ar-JO" sz="2800" b="1" dirty="0">
                <a:solidFill>
                  <a:srgbClr val="000000"/>
                </a:solidFill>
                <a:latin typeface="system-ui"/>
              </a:rPr>
              <a:t>المطيع للآب</a:t>
            </a:r>
            <a:endParaRPr lang="en-US" sz="2800" b="1" dirty="0"/>
          </a:p>
        </p:txBody>
      </p:sp>
      <p:sp>
        <p:nvSpPr>
          <p:cNvPr id="8" name="TextBox 7">
            <a:extLst>
              <a:ext uri="{FF2B5EF4-FFF2-40B4-BE49-F238E27FC236}">
                <a16:creationId xmlns:a16="http://schemas.microsoft.com/office/drawing/2014/main" id="{C4FAADB0-6291-4D6A-A372-D55D325CBA40}"/>
              </a:ext>
            </a:extLst>
          </p:cNvPr>
          <p:cNvSpPr txBox="1"/>
          <p:nvPr/>
        </p:nvSpPr>
        <p:spPr>
          <a:xfrm>
            <a:off x="712542" y="1851120"/>
            <a:ext cx="2438400" cy="954107"/>
          </a:xfrm>
          <a:prstGeom prst="rect">
            <a:avLst/>
          </a:prstGeom>
          <a:noFill/>
          <a:ln>
            <a:noFill/>
          </a:ln>
        </p:spPr>
        <p:txBody>
          <a:bodyPr wrap="square">
            <a:spAutoFit/>
          </a:bodyPr>
          <a:lstStyle/>
          <a:p>
            <a:pPr marL="0" lvl="5" algn="ctr"/>
            <a:r>
              <a:rPr lang="en-US" sz="2400" b="1" i="0" dirty="0">
                <a:solidFill>
                  <a:srgbClr val="000000"/>
                </a:solidFill>
                <a:effectLst/>
                <a:latin typeface="system-ui"/>
              </a:rPr>
              <a:t> </a:t>
            </a:r>
            <a:r>
              <a:rPr lang="ar-JO" sz="2800" b="1" i="0" dirty="0">
                <a:solidFill>
                  <a:srgbClr val="000000"/>
                </a:solidFill>
                <a:effectLst/>
                <a:latin typeface="system-ui"/>
              </a:rPr>
              <a:t>الإبن الأكبر  المهتم بالعائلة</a:t>
            </a:r>
            <a:endParaRPr lang="en-US" sz="2800" b="1" i="0" dirty="0">
              <a:solidFill>
                <a:srgbClr val="000000"/>
              </a:solidFill>
              <a:effectLst/>
              <a:latin typeface="system-ui"/>
            </a:endParaRPr>
          </a:p>
        </p:txBody>
      </p:sp>
      <p:sp>
        <p:nvSpPr>
          <p:cNvPr id="9" name="TextBox 8">
            <a:extLst>
              <a:ext uri="{FF2B5EF4-FFF2-40B4-BE49-F238E27FC236}">
                <a16:creationId xmlns:a16="http://schemas.microsoft.com/office/drawing/2014/main" id="{92F2C455-2E23-484F-9625-6C0A4FCDDC45}"/>
              </a:ext>
            </a:extLst>
          </p:cNvPr>
          <p:cNvSpPr txBox="1"/>
          <p:nvPr/>
        </p:nvSpPr>
        <p:spPr>
          <a:xfrm>
            <a:off x="3150942" y="1220137"/>
            <a:ext cx="2842114" cy="523220"/>
          </a:xfrm>
          <a:prstGeom prst="rect">
            <a:avLst/>
          </a:prstGeom>
          <a:noFill/>
        </p:spPr>
        <p:txBody>
          <a:bodyPr wrap="square">
            <a:spAutoFit/>
          </a:bodyPr>
          <a:lstStyle/>
          <a:p>
            <a:pPr marL="0" lvl="5" algn="ctr"/>
            <a:r>
              <a:rPr lang="ar-JO" sz="2800" b="1" i="0" dirty="0">
                <a:solidFill>
                  <a:srgbClr val="000000"/>
                </a:solidFill>
                <a:effectLst/>
                <a:latin typeface="system-ui"/>
              </a:rPr>
              <a:t>الإنتقال</a:t>
            </a:r>
            <a:endParaRPr lang="en-US" sz="2400" b="1" i="0" dirty="0">
              <a:solidFill>
                <a:srgbClr val="000000"/>
              </a:solidFill>
              <a:effectLst/>
              <a:latin typeface="system-ui"/>
            </a:endParaRPr>
          </a:p>
        </p:txBody>
      </p:sp>
      <p:sp>
        <p:nvSpPr>
          <p:cNvPr id="10" name="TextBox 9">
            <a:extLst>
              <a:ext uri="{FF2B5EF4-FFF2-40B4-BE49-F238E27FC236}">
                <a16:creationId xmlns:a16="http://schemas.microsoft.com/office/drawing/2014/main" id="{0E7CCD57-5FB4-4440-A842-311115BAF719}"/>
              </a:ext>
            </a:extLst>
          </p:cNvPr>
          <p:cNvSpPr txBox="1"/>
          <p:nvPr/>
        </p:nvSpPr>
        <p:spPr>
          <a:xfrm>
            <a:off x="4088788" y="2282008"/>
            <a:ext cx="966421" cy="523220"/>
          </a:xfrm>
          <a:prstGeom prst="rect">
            <a:avLst/>
          </a:prstGeom>
          <a:noFill/>
          <a:ln>
            <a:noFill/>
          </a:ln>
        </p:spPr>
        <p:txBody>
          <a:bodyPr wrap="square">
            <a:spAutoFit/>
          </a:bodyPr>
          <a:lstStyle/>
          <a:p>
            <a:pPr marL="0" lvl="5" algn="ctr"/>
            <a:r>
              <a:rPr lang="en-US" sz="2800" b="1" i="0" dirty="0">
                <a:solidFill>
                  <a:srgbClr val="000000"/>
                </a:solidFill>
                <a:effectLst/>
                <a:latin typeface="system-ui"/>
              </a:rPr>
              <a:t>=&gt;</a:t>
            </a:r>
          </a:p>
        </p:txBody>
      </p:sp>
    </p:spTree>
    <p:extLst>
      <p:ext uri="{BB962C8B-B14F-4D97-AF65-F5344CB8AC3E}">
        <p14:creationId xmlns:p14="http://schemas.microsoft.com/office/powerpoint/2010/main" val="3530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3"/>
          <a:stretch>
            <a:fillRect/>
          </a:stretch>
        </p:blipFill>
        <p:spPr>
          <a:xfrm>
            <a:off x="141058" y="240704"/>
            <a:ext cx="6095238" cy="6095238"/>
          </a:xfrm>
          <a:prstGeom prst="rect">
            <a:avLst/>
          </a:prstGeom>
        </p:spPr>
      </p:pic>
      <p:sp>
        <p:nvSpPr>
          <p:cNvPr id="4" name="Rectangle 3">
            <a:extLst>
              <a:ext uri="{FF2B5EF4-FFF2-40B4-BE49-F238E27FC236}">
                <a16:creationId xmlns:a16="http://schemas.microsoft.com/office/drawing/2014/main" id="{C5189E8D-FE23-44C0-879D-5040CD5D0F27}"/>
              </a:ext>
            </a:extLst>
          </p:cNvPr>
          <p:cNvSpPr/>
          <p:nvPr/>
        </p:nvSpPr>
        <p:spPr>
          <a:xfrm>
            <a:off x="2450123" y="3540369"/>
            <a:ext cx="3622431" cy="2625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Box 4">
            <a:extLst>
              <a:ext uri="{FF2B5EF4-FFF2-40B4-BE49-F238E27FC236}">
                <a16:creationId xmlns:a16="http://schemas.microsoft.com/office/drawing/2014/main" id="{D4E732D3-294B-44AE-B982-71CD41469189}"/>
              </a:ext>
            </a:extLst>
          </p:cNvPr>
          <p:cNvSpPr txBox="1"/>
          <p:nvPr/>
        </p:nvSpPr>
        <p:spPr>
          <a:xfrm>
            <a:off x="6377354" y="240704"/>
            <a:ext cx="2625588" cy="4154984"/>
          </a:xfrm>
          <a:prstGeom prst="rect">
            <a:avLst/>
          </a:prstGeom>
          <a:noFill/>
        </p:spPr>
        <p:txBody>
          <a:bodyPr wrap="square">
            <a:spAutoFit/>
          </a:bodyPr>
          <a:lstStyle/>
          <a:p>
            <a:pPr algn="r"/>
            <a:r>
              <a:rPr lang="ar-JO" sz="2400" b="1" i="0" u="sng" dirty="0">
                <a:solidFill>
                  <a:srgbClr val="000000"/>
                </a:solidFill>
                <a:effectLst/>
                <a:latin typeface="Arial" panose="020B0604020202020204" pitchFamily="34" charset="0"/>
                <a:cs typeface="Arial" panose="020B0604020202020204" pitchFamily="34" charset="0"/>
              </a:rPr>
              <a:t>لوقا 1: 28</a:t>
            </a:r>
            <a:endParaRPr lang="en-US" sz="2400" b="1" i="0" u="sng" dirty="0">
              <a:solidFill>
                <a:srgbClr val="000000"/>
              </a:solidFill>
              <a:effectLst/>
              <a:latin typeface="Arial" panose="020B0604020202020204" pitchFamily="34" charset="0"/>
              <a:cs typeface="Arial" panose="020B0604020202020204" pitchFamily="34" charset="0"/>
            </a:endParaRPr>
          </a:p>
          <a:p>
            <a:pPr algn="r"/>
            <a:r>
              <a:rPr lang="ar-JO" sz="2400" b="1" dirty="0">
                <a:latin typeface="Arial" panose="020B0604020202020204" pitchFamily="34" charset="0"/>
                <a:cs typeface="Arial" panose="020B0604020202020204" pitchFamily="34" charset="0"/>
              </a:rPr>
              <a:t>فدخل إليها الملاك وقال سلام لك أيتها المنعم عليها الرب معك مباركة أنت في النساء</a:t>
            </a:r>
            <a:endParaRPr lang="en-US" sz="2400" b="1" dirty="0">
              <a:latin typeface="Arial" panose="020B0604020202020204" pitchFamily="34" charset="0"/>
              <a:cs typeface="Arial" panose="020B0604020202020204" pitchFamily="34" charset="0"/>
            </a:endParaRPr>
          </a:p>
          <a:p>
            <a:pPr algn="r"/>
            <a:endParaRPr lang="en-US" sz="2400" b="1" u="sng" dirty="0">
              <a:solidFill>
                <a:srgbClr val="000000"/>
              </a:solidFill>
              <a:latin typeface="Arial" panose="020B0604020202020204" pitchFamily="34" charset="0"/>
              <a:cs typeface="Arial" panose="020B0604020202020204" pitchFamily="34" charset="0"/>
            </a:endParaRPr>
          </a:p>
          <a:p>
            <a:pPr algn="r"/>
            <a:r>
              <a:rPr lang="ar-JO" sz="2400" b="1" u="sng" dirty="0">
                <a:solidFill>
                  <a:srgbClr val="000000"/>
                </a:solidFill>
                <a:latin typeface="Arial" panose="020B0604020202020204" pitchFamily="34" charset="0"/>
                <a:cs typeface="Arial" panose="020B0604020202020204" pitchFamily="34" charset="0"/>
              </a:rPr>
              <a:t>لوقا 1: 42</a:t>
            </a:r>
            <a:endParaRPr lang="en-US" sz="2400" b="1" u="sng" dirty="0">
              <a:solidFill>
                <a:srgbClr val="000000"/>
              </a:solidFill>
              <a:latin typeface="Arial" panose="020B0604020202020204" pitchFamily="34" charset="0"/>
              <a:cs typeface="Arial" panose="020B0604020202020204" pitchFamily="34" charset="0"/>
            </a:endParaRPr>
          </a:p>
          <a:p>
            <a:pPr algn="r"/>
            <a:r>
              <a:rPr lang="ar-JO" sz="2400" b="1" dirty="0">
                <a:latin typeface="Arial" panose="020B0604020202020204" pitchFamily="34" charset="0"/>
                <a:cs typeface="Arial" panose="020B0604020202020204" pitchFamily="34" charset="0"/>
              </a:rPr>
              <a:t>وصرخت بصوت عظيم وقالت مباركة أنت في النساء ومباركة هي ثمرة بطنك</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75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2"/>
          <a:stretch>
            <a:fillRect/>
          </a:stretch>
        </p:blipFill>
        <p:spPr>
          <a:xfrm>
            <a:off x="141058" y="240704"/>
            <a:ext cx="6095238" cy="6095238"/>
          </a:xfrm>
          <a:prstGeom prst="rect">
            <a:avLst/>
          </a:prstGeom>
        </p:spPr>
      </p:pic>
      <p:sp>
        <p:nvSpPr>
          <p:cNvPr id="4" name="Rectangle 3">
            <a:extLst>
              <a:ext uri="{FF2B5EF4-FFF2-40B4-BE49-F238E27FC236}">
                <a16:creationId xmlns:a16="http://schemas.microsoft.com/office/drawing/2014/main" id="{C5189E8D-FE23-44C0-879D-5040CD5D0F27}"/>
              </a:ext>
            </a:extLst>
          </p:cNvPr>
          <p:cNvSpPr/>
          <p:nvPr/>
        </p:nvSpPr>
        <p:spPr>
          <a:xfrm>
            <a:off x="2485292" y="4173415"/>
            <a:ext cx="3622431" cy="1992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Box 4">
            <a:extLst>
              <a:ext uri="{FF2B5EF4-FFF2-40B4-BE49-F238E27FC236}">
                <a16:creationId xmlns:a16="http://schemas.microsoft.com/office/drawing/2014/main" id="{D4E732D3-294B-44AE-B982-71CD41469189}"/>
              </a:ext>
            </a:extLst>
          </p:cNvPr>
          <p:cNvSpPr txBox="1"/>
          <p:nvPr/>
        </p:nvSpPr>
        <p:spPr>
          <a:xfrm>
            <a:off x="6377354" y="2820086"/>
            <a:ext cx="2625588" cy="1200329"/>
          </a:xfrm>
          <a:prstGeom prst="rect">
            <a:avLst/>
          </a:prstGeom>
          <a:noFill/>
        </p:spPr>
        <p:txBody>
          <a:bodyPr wrap="square">
            <a:spAutoFit/>
          </a:bodyPr>
          <a:lstStyle/>
          <a:p>
            <a:pPr algn="r"/>
            <a:r>
              <a:rPr lang="ar-JO" sz="2400" b="1" u="sng" dirty="0">
                <a:latin typeface="Arial" panose="020B0604020202020204" pitchFamily="34" charset="0"/>
                <a:cs typeface="Arial" panose="020B0604020202020204" pitchFamily="34" charset="0"/>
              </a:rPr>
              <a:t>1 صم 2: 2</a:t>
            </a:r>
            <a:endParaRPr lang="en-US" sz="2400" b="1" u="sng" dirty="0">
              <a:latin typeface="Arial" panose="020B0604020202020204" pitchFamily="34" charset="0"/>
              <a:cs typeface="Arial" panose="020B0604020202020204" pitchFamily="34" charset="0"/>
            </a:endParaRPr>
          </a:p>
          <a:p>
            <a:pPr algn="r"/>
            <a:r>
              <a:rPr lang="ar-JO" sz="2400" b="1" dirty="0">
                <a:latin typeface="Arial" panose="020B0604020202020204" pitchFamily="34" charset="0"/>
                <a:cs typeface="Arial" panose="020B0604020202020204" pitchFamily="34" charset="0"/>
              </a:rPr>
              <a:t>ليس قدوس مثل الرب</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B588288-9436-4500-BA39-D88CF17373FC}"/>
              </a:ext>
            </a:extLst>
          </p:cNvPr>
          <p:cNvSpPr/>
          <p:nvPr/>
        </p:nvSpPr>
        <p:spPr>
          <a:xfrm>
            <a:off x="2321169" y="398584"/>
            <a:ext cx="3622431" cy="3030416"/>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8" name="Straight Connector 7">
            <a:extLst>
              <a:ext uri="{FF2B5EF4-FFF2-40B4-BE49-F238E27FC236}">
                <a16:creationId xmlns:a16="http://schemas.microsoft.com/office/drawing/2014/main" id="{38444490-086D-4E10-8552-C9844B717F48}"/>
              </a:ext>
            </a:extLst>
          </p:cNvPr>
          <p:cNvCxnSpPr/>
          <p:nvPr/>
        </p:nvCxnSpPr>
        <p:spPr>
          <a:xfrm>
            <a:off x="2485292" y="3845169"/>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pic>
        <p:nvPicPr>
          <p:cNvPr id="4" name="Picture 2" descr="Massive Singapore National Flag seen during the National Day Parade 2016 at the National Stadium, Singapore Sports Hub on Aug 9, 2016. Photo: Koh Mui Fong/TODAY">
            <a:extLst>
              <a:ext uri="{FF2B5EF4-FFF2-40B4-BE49-F238E27FC236}">
                <a16:creationId xmlns:a16="http://schemas.microsoft.com/office/drawing/2014/main" id="{1992D29F-7F4A-482B-B8BB-0DFE50094C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3" y="0"/>
            <a:ext cx="6354666" cy="423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2"/>
          <a:stretch>
            <a:fillRect/>
          </a:stretch>
        </p:blipFill>
        <p:spPr>
          <a:xfrm>
            <a:off x="141058" y="240704"/>
            <a:ext cx="6095238" cy="6095238"/>
          </a:xfrm>
          <a:prstGeom prst="rect">
            <a:avLst/>
          </a:prstGeom>
        </p:spPr>
      </p:pic>
      <p:sp>
        <p:nvSpPr>
          <p:cNvPr id="4" name="Rectangle 3">
            <a:extLst>
              <a:ext uri="{FF2B5EF4-FFF2-40B4-BE49-F238E27FC236}">
                <a16:creationId xmlns:a16="http://schemas.microsoft.com/office/drawing/2014/main" id="{C5189E8D-FE23-44C0-879D-5040CD5D0F27}"/>
              </a:ext>
            </a:extLst>
          </p:cNvPr>
          <p:cNvSpPr/>
          <p:nvPr/>
        </p:nvSpPr>
        <p:spPr>
          <a:xfrm>
            <a:off x="2485292" y="4583726"/>
            <a:ext cx="3622431" cy="1582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Box 4">
            <a:extLst>
              <a:ext uri="{FF2B5EF4-FFF2-40B4-BE49-F238E27FC236}">
                <a16:creationId xmlns:a16="http://schemas.microsoft.com/office/drawing/2014/main" id="{D4E732D3-294B-44AE-B982-71CD41469189}"/>
              </a:ext>
            </a:extLst>
          </p:cNvPr>
          <p:cNvSpPr txBox="1"/>
          <p:nvPr/>
        </p:nvSpPr>
        <p:spPr>
          <a:xfrm>
            <a:off x="6377354" y="2506341"/>
            <a:ext cx="2625588" cy="2308324"/>
          </a:xfrm>
          <a:prstGeom prst="rect">
            <a:avLst/>
          </a:prstGeom>
          <a:noFill/>
        </p:spPr>
        <p:txBody>
          <a:bodyPr wrap="square">
            <a:spAutoFit/>
          </a:bodyPr>
          <a:lstStyle/>
          <a:p>
            <a:pPr algn="r"/>
            <a:r>
              <a:rPr lang="ar-JO" sz="2400" b="1" u="sng" dirty="0">
                <a:latin typeface="Arial" panose="020B0604020202020204" pitchFamily="34" charset="0"/>
                <a:cs typeface="Arial" panose="020B0604020202020204" pitchFamily="34" charset="0"/>
              </a:rPr>
              <a:t>يوحنا 1: 1</a:t>
            </a:r>
            <a:endParaRPr lang="en-US" sz="2400" b="1" u="sng" dirty="0">
              <a:latin typeface="Arial" panose="020B0604020202020204" pitchFamily="34" charset="0"/>
              <a:cs typeface="Arial" panose="020B0604020202020204" pitchFamily="34" charset="0"/>
            </a:endParaRPr>
          </a:p>
          <a:p>
            <a:pPr algn="r"/>
            <a:r>
              <a:rPr lang="ar-JO" sz="2400" b="1" dirty="0">
                <a:latin typeface="Arial" panose="020B0604020202020204" pitchFamily="34" charset="0"/>
                <a:cs typeface="Arial" panose="020B0604020202020204" pitchFamily="34" charset="0"/>
              </a:rPr>
              <a:t>في البدء كان الكلمة ...</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algn="r"/>
            <a:r>
              <a:rPr lang="ar-JO" sz="2400" b="1" u="sng" dirty="0">
                <a:latin typeface="Arial" panose="020B0604020202020204" pitchFamily="34" charset="0"/>
                <a:cs typeface="Arial" panose="020B0604020202020204" pitchFamily="34" charset="0"/>
              </a:rPr>
              <a:t>يوحنا 2: 3 </a:t>
            </a:r>
          </a:p>
          <a:p>
            <a:pPr algn="r"/>
            <a:r>
              <a:rPr lang="ar-JO" sz="2400" b="1" u="sng" dirty="0">
                <a:latin typeface="Arial" panose="020B0604020202020204" pitchFamily="34" charset="0"/>
                <a:cs typeface="Arial" panose="020B0604020202020204" pitchFamily="34" charset="0"/>
              </a:rPr>
              <a:t>ويوحنا 19: 26</a:t>
            </a:r>
            <a:endParaRPr lang="en-US" sz="2400" b="1" u="sng" dirty="0">
              <a:latin typeface="Arial" panose="020B0604020202020204" pitchFamily="34" charset="0"/>
              <a:cs typeface="Arial" panose="020B0604020202020204" pitchFamily="34" charset="0"/>
            </a:endParaRPr>
          </a:p>
          <a:p>
            <a:pPr algn="r"/>
            <a:r>
              <a:rPr lang="ar-JO" sz="2400" b="1" dirty="0">
                <a:latin typeface="Arial" panose="020B0604020202020204" pitchFamily="34" charset="0"/>
                <a:cs typeface="Arial" panose="020B0604020202020204" pitchFamily="34" charset="0"/>
              </a:rPr>
              <a:t>أم يسوع</a:t>
            </a:r>
            <a:endParaRPr lang="en-US"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B588288-9436-4500-BA39-D88CF17373FC}"/>
              </a:ext>
            </a:extLst>
          </p:cNvPr>
          <p:cNvSpPr/>
          <p:nvPr/>
        </p:nvSpPr>
        <p:spPr>
          <a:xfrm>
            <a:off x="2321169" y="398584"/>
            <a:ext cx="3622431" cy="3030416"/>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8" name="Straight Connector 7">
            <a:extLst>
              <a:ext uri="{FF2B5EF4-FFF2-40B4-BE49-F238E27FC236}">
                <a16:creationId xmlns:a16="http://schemas.microsoft.com/office/drawing/2014/main" id="{38444490-086D-4E10-8552-C9844B717F48}"/>
              </a:ext>
            </a:extLst>
          </p:cNvPr>
          <p:cNvCxnSpPr/>
          <p:nvPr/>
        </p:nvCxnSpPr>
        <p:spPr>
          <a:xfrm>
            <a:off x="2485292" y="3845169"/>
            <a:ext cx="3364523"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31EF8A-E44F-4602-8C76-59EFD1D06D5B}"/>
              </a:ext>
            </a:extLst>
          </p:cNvPr>
          <p:cNvCxnSpPr/>
          <p:nvPr/>
        </p:nvCxnSpPr>
        <p:spPr>
          <a:xfrm>
            <a:off x="2485292" y="4331131"/>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6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2"/>
          <a:stretch>
            <a:fillRect/>
          </a:stretch>
        </p:blipFill>
        <p:spPr>
          <a:xfrm>
            <a:off x="418115" y="517761"/>
            <a:ext cx="5541125" cy="5541125"/>
          </a:xfrm>
          <a:prstGeom prst="rect">
            <a:avLst/>
          </a:prstGeom>
        </p:spPr>
      </p:pic>
      <p:sp>
        <p:nvSpPr>
          <p:cNvPr id="5" name="TextBox 4">
            <a:extLst>
              <a:ext uri="{FF2B5EF4-FFF2-40B4-BE49-F238E27FC236}">
                <a16:creationId xmlns:a16="http://schemas.microsoft.com/office/drawing/2014/main" id="{D4E732D3-294B-44AE-B982-71CD41469189}"/>
              </a:ext>
            </a:extLst>
          </p:cNvPr>
          <p:cNvSpPr txBox="1"/>
          <p:nvPr/>
        </p:nvSpPr>
        <p:spPr>
          <a:xfrm>
            <a:off x="6318357" y="231964"/>
            <a:ext cx="2625588" cy="3592592"/>
          </a:xfrm>
          <a:prstGeom prst="rect">
            <a:avLst/>
          </a:prstGeom>
          <a:noFill/>
        </p:spPr>
        <p:txBody>
          <a:bodyPr wrap="square">
            <a:spAutoFit/>
          </a:bodyPr>
          <a:lstStyle/>
          <a:p>
            <a:pPr algn="r">
              <a:lnSpc>
                <a:spcPct val="95000"/>
              </a:lnSpc>
            </a:pPr>
            <a:r>
              <a:rPr lang="ar-JO" sz="2400" b="1" u="sng" dirty="0">
                <a:latin typeface="Arial" panose="020B0604020202020204" pitchFamily="34" charset="0"/>
                <a:cs typeface="Arial" panose="020B0604020202020204" pitchFamily="34" charset="0"/>
              </a:rPr>
              <a:t>عب 7: 23-25</a:t>
            </a:r>
            <a:endParaRPr lang="en-US" sz="2400" b="1" dirty="0">
              <a:latin typeface="Arial" panose="020B0604020202020204" pitchFamily="34" charset="0"/>
              <a:cs typeface="Arial" panose="020B0604020202020204" pitchFamily="34" charset="0"/>
            </a:endParaRPr>
          </a:p>
          <a:p>
            <a:pPr algn="r">
              <a:lnSpc>
                <a:spcPct val="95000"/>
              </a:lnSpc>
            </a:pPr>
            <a:r>
              <a:rPr lang="ar-JO" sz="2400" b="1" dirty="0">
                <a:latin typeface="Arial" panose="020B0604020202020204" pitchFamily="34" charset="0"/>
                <a:cs typeface="Arial" panose="020B0604020202020204" pitchFamily="34" charset="0"/>
              </a:rPr>
              <a:t>23 وأولئك قد صاروا كهنة كثيرين من أجل منعهم بالموت عن البقاء 24 وأما هذا فمن أجل </a:t>
            </a:r>
          </a:p>
          <a:p>
            <a:pPr algn="r">
              <a:lnSpc>
                <a:spcPct val="95000"/>
              </a:lnSpc>
            </a:pPr>
            <a:r>
              <a:rPr lang="ar-JO" sz="2400" b="1" dirty="0">
                <a:latin typeface="Arial" panose="020B0604020202020204" pitchFamily="34" charset="0"/>
                <a:cs typeface="Arial" panose="020B0604020202020204" pitchFamily="34" charset="0"/>
              </a:rPr>
              <a:t>أنه يبقى إلى الأبد كهنوت لا يزول 25 فمن ثم يقدر أن يخلص أيضاً إلى التمام الذين يتقدمون به إلى اللهإذ هو حي في كل حين ليشفع فيهم</a:t>
            </a:r>
            <a:endParaRPr lang="en-US"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B588288-9436-4500-BA39-D88CF17373FC}"/>
              </a:ext>
            </a:extLst>
          </p:cNvPr>
          <p:cNvSpPr/>
          <p:nvPr/>
        </p:nvSpPr>
        <p:spPr>
          <a:xfrm>
            <a:off x="2321169" y="536330"/>
            <a:ext cx="3622431" cy="2754924"/>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8" name="Straight Connector 7">
            <a:extLst>
              <a:ext uri="{FF2B5EF4-FFF2-40B4-BE49-F238E27FC236}">
                <a16:creationId xmlns:a16="http://schemas.microsoft.com/office/drawing/2014/main" id="{38444490-086D-4E10-8552-C9844B717F48}"/>
              </a:ext>
            </a:extLst>
          </p:cNvPr>
          <p:cNvCxnSpPr/>
          <p:nvPr/>
        </p:nvCxnSpPr>
        <p:spPr>
          <a:xfrm>
            <a:off x="2485292" y="3845169"/>
            <a:ext cx="3364523"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31EF8A-E44F-4602-8C76-59EFD1D06D5B}"/>
              </a:ext>
            </a:extLst>
          </p:cNvPr>
          <p:cNvCxnSpPr/>
          <p:nvPr/>
        </p:nvCxnSpPr>
        <p:spPr>
          <a:xfrm>
            <a:off x="2579077" y="4753162"/>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61ADF3-828A-4861-AE3F-7C425E4FBBA6}"/>
              </a:ext>
            </a:extLst>
          </p:cNvPr>
          <p:cNvCxnSpPr/>
          <p:nvPr/>
        </p:nvCxnSpPr>
        <p:spPr>
          <a:xfrm>
            <a:off x="2579077" y="4325816"/>
            <a:ext cx="3364523"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DED278-56B5-47E5-BCDB-47AFD239528D}"/>
              </a:ext>
            </a:extLst>
          </p:cNvPr>
          <p:cNvCxnSpPr/>
          <p:nvPr/>
        </p:nvCxnSpPr>
        <p:spPr>
          <a:xfrm>
            <a:off x="2579077" y="5162948"/>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028DA8-6068-49FE-ACC1-7C20F062A819}"/>
              </a:ext>
            </a:extLst>
          </p:cNvPr>
          <p:cNvCxnSpPr/>
          <p:nvPr/>
        </p:nvCxnSpPr>
        <p:spPr>
          <a:xfrm>
            <a:off x="2579077" y="5503439"/>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6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212035" y="292681"/>
            <a:ext cx="8627165" cy="2087751"/>
          </a:xfrm>
          <a:prstGeom prst="rect">
            <a:avLst/>
          </a:prstGeom>
        </p:spPr>
        <p:txBody>
          <a:bodyPr wrap="square" lIns="0" tIns="0" rIns="0" bIns="0" rtlCol="0" anchor="t">
            <a:spAutoFit/>
          </a:bodyPr>
          <a:lstStyle/>
          <a:p>
            <a:pPr algn="r">
              <a:lnSpc>
                <a:spcPct val="108000"/>
              </a:lnSpc>
            </a:pPr>
            <a:r>
              <a:rPr lang="ar-JO" sz="3200" b="1" dirty="0">
                <a:solidFill>
                  <a:schemeClr val="bg1">
                    <a:lumMod val="65000"/>
                  </a:schemeClr>
                </a:solidFill>
                <a:latin typeface="Arial" panose="020B0604020202020204" pitchFamily="34" charset="0"/>
                <a:cs typeface="Arial" panose="020B0604020202020204" pitchFamily="34" charset="0"/>
              </a:rPr>
              <a:t>3 ولما فرغت الخمر قالت أم يسوع له ليس لهم خمر 4 قال لها يسوع ما لي ولك يا امرأة لم تأت ساعتي بعد </a:t>
            </a:r>
            <a:r>
              <a:rPr lang="ar-JO" sz="3200" b="1" dirty="0">
                <a:latin typeface="Arial" panose="020B0604020202020204" pitchFamily="34" charset="0"/>
                <a:cs typeface="Arial" panose="020B0604020202020204" pitchFamily="34" charset="0"/>
              </a:rPr>
              <a:t>5 قالت أمه للخدام </a:t>
            </a:r>
            <a:r>
              <a:rPr lang="ar-JO" sz="3200" b="1" dirty="0">
                <a:highlight>
                  <a:srgbClr val="FFFF00"/>
                </a:highlight>
                <a:latin typeface="Arial" panose="020B0604020202020204" pitchFamily="34" charset="0"/>
                <a:cs typeface="Arial" panose="020B0604020202020204" pitchFamily="34" charset="0"/>
              </a:rPr>
              <a:t>مهما قال لكم فافعلوه</a:t>
            </a:r>
            <a:endParaRPr lang="en-US" sz="3200" b="1" dirty="0">
              <a:highlight>
                <a:srgbClr val="FFFF00"/>
              </a:highlight>
              <a:latin typeface="Arial" panose="020B0604020202020204" pitchFamily="34" charset="0"/>
              <a:cs typeface="Arial" panose="020B0604020202020204" pitchFamily="34" charset="0"/>
            </a:endParaRPr>
          </a:p>
          <a:p>
            <a:pPr>
              <a:lnSpc>
                <a:spcPct val="108000"/>
              </a:lnSpc>
            </a:pP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8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D6D084E2-0778-44C5-B4B5-EB5E36B03D6A}"/>
              </a:ext>
            </a:extLst>
          </p:cNvPr>
          <p:cNvSpPr txBox="1"/>
          <p:nvPr/>
        </p:nvSpPr>
        <p:spPr>
          <a:xfrm>
            <a:off x="257909" y="290741"/>
            <a:ext cx="8886091" cy="747897"/>
          </a:xfrm>
          <a:prstGeom prst="rect">
            <a:avLst/>
          </a:prstGeom>
        </p:spPr>
        <p:txBody>
          <a:bodyPr wrap="square" lIns="0" tIns="0" rIns="0" bIns="0" rtlCol="0" anchor="t">
            <a:spAutoFit/>
          </a:bodyPr>
          <a:lstStyle/>
          <a:p>
            <a:pPr algn="ctr">
              <a:lnSpc>
                <a:spcPct val="90000"/>
              </a:lnSpc>
            </a:pPr>
            <a:r>
              <a:rPr lang="ar-JO" sz="5400" b="1" spc="-80" dirty="0">
                <a:effectLst>
                  <a:glow>
                    <a:schemeClr val="bg1"/>
                  </a:glow>
                </a:effectLst>
                <a:latin typeface="Arial" panose="020B0604020202020204" pitchFamily="34" charset="0"/>
                <a:cs typeface="Arial" panose="020B0604020202020204" pitchFamily="34" charset="0"/>
              </a:rPr>
              <a:t>كيف ترى يسوع ؟</a:t>
            </a:r>
            <a:endParaRPr lang="en-US" sz="5400" b="1" spc="-80" dirty="0">
              <a:effectLst>
                <a:glow>
                  <a:schemeClr val="bg1"/>
                </a:glow>
              </a:effectLst>
              <a:latin typeface="Arial" panose="020B0604020202020204" pitchFamily="34" charset="0"/>
              <a:cs typeface="Arial" panose="020B0604020202020204" pitchFamily="34" charset="0"/>
            </a:endParaRPr>
          </a:p>
        </p:txBody>
      </p:sp>
      <p:sp>
        <p:nvSpPr>
          <p:cNvPr id="4" name="TextBox 7">
            <a:extLst>
              <a:ext uri="{FF2B5EF4-FFF2-40B4-BE49-F238E27FC236}">
                <a16:creationId xmlns:a16="http://schemas.microsoft.com/office/drawing/2014/main" id="{59C46E62-0EAF-4552-8E13-DA358C934A62}"/>
              </a:ext>
            </a:extLst>
          </p:cNvPr>
          <p:cNvSpPr txBox="1"/>
          <p:nvPr/>
        </p:nvSpPr>
        <p:spPr>
          <a:xfrm>
            <a:off x="257909" y="5530957"/>
            <a:ext cx="8886091" cy="747897"/>
          </a:xfrm>
          <a:prstGeom prst="rect">
            <a:avLst/>
          </a:prstGeom>
        </p:spPr>
        <p:txBody>
          <a:bodyPr wrap="square" lIns="0" tIns="0" rIns="0" bIns="0" rtlCol="0" anchor="t">
            <a:spAutoFit/>
          </a:bodyPr>
          <a:lstStyle/>
          <a:p>
            <a:pPr algn="ctr">
              <a:lnSpc>
                <a:spcPct val="90000"/>
              </a:lnSpc>
            </a:pPr>
            <a:r>
              <a:rPr lang="ar-JO" sz="5400" b="1" spc="-80" dirty="0">
                <a:solidFill>
                  <a:srgbClr val="C00000"/>
                </a:solidFill>
                <a:effectLst>
                  <a:glow>
                    <a:schemeClr val="bg1"/>
                  </a:glow>
                </a:effectLst>
                <a:latin typeface="Arial" panose="020B0604020202020204" pitchFamily="34" charset="0"/>
                <a:cs typeface="Arial" panose="020B0604020202020204" pitchFamily="34" charset="0"/>
              </a:rPr>
              <a:t>مهما قال لكم فافعلوه</a:t>
            </a:r>
            <a:endParaRPr lang="en-US" sz="5400" b="1" spc="-80" dirty="0">
              <a:solidFill>
                <a:srgbClr val="C00000"/>
              </a:solidFill>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13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445476" y="5099143"/>
            <a:ext cx="8510954" cy="1024127"/>
          </a:xfrm>
          <a:prstGeom prst="rect">
            <a:avLst/>
          </a:prstGeom>
        </p:spPr>
        <p:txBody>
          <a:bodyPr wrap="square" lIns="0" tIns="0" rIns="0" bIns="0" rtlCol="0" anchor="t">
            <a:spAutoFit/>
          </a:bodyPr>
          <a:lstStyle/>
          <a:p>
            <a:pPr algn="r">
              <a:lnSpc>
                <a:spcPct val="108000"/>
              </a:lnSpc>
            </a:pPr>
            <a:r>
              <a:rPr lang="ar-JO" sz="3200" b="1" dirty="0">
                <a:solidFill>
                  <a:schemeClr val="bg1"/>
                </a:solidFill>
                <a:latin typeface="Arial" panose="020B0604020202020204" pitchFamily="34" charset="0"/>
                <a:cs typeface="Arial" panose="020B0604020202020204" pitchFamily="34" charset="0"/>
              </a:rPr>
              <a:t>6 وكانت ستة أجران من حجارة موضوعة هناك حسب تطهير اليهود يسع كل منها مطرين أو ثلاثة</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1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FDABEF-EC59-4B66-BD9A-A157545968B9}"/>
              </a:ext>
            </a:extLst>
          </p:cNvPr>
          <p:cNvSpPr/>
          <p:nvPr/>
        </p:nvSpPr>
        <p:spPr>
          <a:xfrm>
            <a:off x="1" y="1"/>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0A441-707C-419B-AF27-62673BAD2CC8}"/>
              </a:ext>
            </a:extLst>
          </p:cNvPr>
          <p:cNvSpPr txBox="1"/>
          <p:nvPr/>
        </p:nvSpPr>
        <p:spPr>
          <a:xfrm>
            <a:off x="316523" y="137719"/>
            <a:ext cx="8510954" cy="923330"/>
          </a:xfrm>
          <a:prstGeom prst="rect">
            <a:avLst/>
          </a:prstGeom>
          <a:noFill/>
        </p:spPr>
        <p:txBody>
          <a:bodyPr wrap="square">
            <a:spAutoFit/>
          </a:bodyPr>
          <a:lstStyle/>
          <a:p>
            <a:pPr algn="ctr"/>
            <a:r>
              <a:rPr lang="ar-JO" sz="5400" b="1" i="0" dirty="0">
                <a:solidFill>
                  <a:schemeClr val="bg1"/>
                </a:solidFill>
                <a:effectLst>
                  <a:glow rad="127000">
                    <a:schemeClr val="tx1"/>
                  </a:glow>
                </a:effectLst>
                <a:latin typeface="Arial" panose="020B0604020202020204" pitchFamily="34" charset="0"/>
                <a:cs typeface="Arial" panose="020B0604020202020204" pitchFamily="34" charset="0"/>
              </a:rPr>
              <a:t>الغسل الإحتفالي</a:t>
            </a:r>
            <a:endParaRPr lang="en-US" sz="54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E01AFA-E340-4FAD-A48A-19F39FF46D86}"/>
              </a:ext>
            </a:extLst>
          </p:cNvPr>
          <p:cNvSpPr txBox="1"/>
          <p:nvPr/>
        </p:nvSpPr>
        <p:spPr>
          <a:xfrm>
            <a:off x="316523" y="1242646"/>
            <a:ext cx="8510954" cy="4031873"/>
          </a:xfrm>
          <a:prstGeom prst="rect">
            <a:avLst/>
          </a:prstGeom>
          <a:noFill/>
        </p:spPr>
        <p:txBody>
          <a:bodyPr wrap="square">
            <a:spAutoFit/>
          </a:bodyPr>
          <a:lstStyle/>
          <a:p>
            <a:pPr algn="r"/>
            <a:r>
              <a:rPr lang="ar-JO" sz="3200" b="1" dirty="0">
                <a:solidFill>
                  <a:schemeClr val="bg1"/>
                </a:solidFill>
                <a:effectLst>
                  <a:glow rad="63500">
                    <a:schemeClr val="tx1"/>
                  </a:glow>
                </a:effectLst>
                <a:latin typeface="Arial" panose="020B0604020202020204" pitchFamily="34" charset="0"/>
                <a:cs typeface="Arial" panose="020B0604020202020204" pitchFamily="34" charset="0"/>
              </a:rPr>
              <a:t>مرقس 7: 1-2</a:t>
            </a:r>
          </a:p>
          <a:p>
            <a:pPr algn="r"/>
            <a:r>
              <a:rPr lang="ar-JO" sz="3200" b="1" i="0" dirty="0">
                <a:solidFill>
                  <a:schemeClr val="bg1"/>
                </a:solidFill>
                <a:effectLst>
                  <a:glow rad="63500">
                    <a:schemeClr val="tx1"/>
                  </a:glow>
                </a:effectLst>
                <a:latin typeface="Arial" panose="020B0604020202020204" pitchFamily="34" charset="0"/>
                <a:cs typeface="Arial" panose="020B0604020202020204" pitchFamily="34" charset="0"/>
              </a:rPr>
              <a:t>الفريسيين ... ولما رأوا بعضاً من تلاميذه يأكلون خبزاً بأيد دنسة ... أي غير مغسولة</a:t>
            </a:r>
            <a:endParaRPr lang="en-US" sz="3200" b="1" i="0" dirty="0">
              <a:solidFill>
                <a:schemeClr val="bg1"/>
              </a:solidFill>
              <a:effectLst>
                <a:glow rad="63500">
                  <a:schemeClr val="tx1"/>
                </a:glow>
              </a:effectLst>
              <a:latin typeface="Arial" panose="020B0604020202020204" pitchFamily="34" charset="0"/>
              <a:cs typeface="Arial" panose="020B0604020202020204" pitchFamily="34" charset="0"/>
            </a:endParaRPr>
          </a:p>
          <a:p>
            <a:endParaRPr lang="en-US" sz="3200" b="1" i="0" dirty="0">
              <a:solidFill>
                <a:schemeClr val="bg1"/>
              </a:solidFill>
              <a:effectLst>
                <a:glow rad="63500">
                  <a:schemeClr val="tx1"/>
                </a:glow>
              </a:effectLst>
              <a:latin typeface="Arial" panose="020B0604020202020204" pitchFamily="34" charset="0"/>
              <a:cs typeface="Arial" panose="020B0604020202020204" pitchFamily="34" charset="0"/>
            </a:endParaRPr>
          </a:p>
          <a:p>
            <a:pPr algn="r"/>
            <a:r>
              <a:rPr lang="ar-JO" sz="3200" b="1" dirty="0">
                <a:solidFill>
                  <a:schemeClr val="bg1"/>
                </a:solidFill>
                <a:effectLst>
                  <a:glow rad="63500">
                    <a:schemeClr val="tx1"/>
                  </a:glow>
                </a:effectLst>
                <a:latin typeface="Arial" panose="020B0604020202020204" pitchFamily="34" charset="0"/>
                <a:cs typeface="Arial" panose="020B0604020202020204" pitchFamily="34" charset="0"/>
              </a:rPr>
              <a:t>مرقس 7: 14-16</a:t>
            </a:r>
            <a:endParaRPr lang="en-US" sz="3200" b="1" i="0" dirty="0">
              <a:solidFill>
                <a:schemeClr val="bg1"/>
              </a:solidFill>
              <a:effectLst>
                <a:glow rad="63500">
                  <a:schemeClr val="tx1"/>
                </a:glow>
              </a:effectLst>
              <a:latin typeface="Arial" panose="020B0604020202020204" pitchFamily="34" charset="0"/>
              <a:cs typeface="Arial" panose="020B0604020202020204" pitchFamily="34" charset="0"/>
            </a:endParaRPr>
          </a:p>
          <a:p>
            <a:pPr algn="r"/>
            <a:r>
              <a:rPr lang="ar-JO" sz="3200" b="1" i="0" dirty="0">
                <a:solidFill>
                  <a:schemeClr val="bg1"/>
                </a:solidFill>
                <a:effectLst>
                  <a:glow rad="63500">
                    <a:schemeClr val="tx1"/>
                  </a:glow>
                </a:effectLst>
                <a:latin typeface="Arial" panose="020B0604020202020204" pitchFamily="34" charset="0"/>
                <a:cs typeface="Arial" panose="020B0604020202020204" pitchFamily="34" charset="0"/>
              </a:rPr>
              <a:t>ثم دعا كل الجمع وقال لهم اسمعوا مني كلكم وافهموا ليس شيء من خارج الإنسان إذا دخل فيه يقدر أن ينجسه لكن الأشياء التي تخرج منه هي التي تنجس الإنسان</a:t>
            </a:r>
            <a:endParaRPr lang="en-US" sz="3200" b="1" dirty="0">
              <a:solidFill>
                <a:schemeClr val="bg1"/>
              </a:solidFill>
              <a:effectLst>
                <a:glow rad="635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7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F83669-B28F-41AB-9527-A76519904175}"/>
              </a:ext>
            </a:extLst>
          </p:cNvPr>
          <p:cNvSpPr/>
          <p:nvPr/>
        </p:nvSpPr>
        <p:spPr>
          <a:xfrm>
            <a:off x="1" y="1"/>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0A441-707C-419B-AF27-62673BAD2CC8}"/>
              </a:ext>
            </a:extLst>
          </p:cNvPr>
          <p:cNvSpPr txBox="1"/>
          <p:nvPr/>
        </p:nvSpPr>
        <p:spPr>
          <a:xfrm>
            <a:off x="316523" y="137719"/>
            <a:ext cx="8510954" cy="923330"/>
          </a:xfrm>
          <a:prstGeom prst="rect">
            <a:avLst/>
          </a:prstGeom>
          <a:noFill/>
        </p:spPr>
        <p:txBody>
          <a:bodyPr wrap="square">
            <a:spAutoFit/>
          </a:bodyPr>
          <a:lstStyle/>
          <a:p>
            <a:pPr algn="ctr"/>
            <a:r>
              <a:rPr lang="ar-JO" sz="5400" b="1" i="0" dirty="0">
                <a:solidFill>
                  <a:schemeClr val="bg1"/>
                </a:solidFill>
                <a:effectLst>
                  <a:glow rad="127000">
                    <a:schemeClr val="tx1"/>
                  </a:glow>
                </a:effectLst>
                <a:latin typeface="Arial" panose="020B0604020202020204" pitchFamily="34" charset="0"/>
                <a:cs typeface="Arial" panose="020B0604020202020204" pitchFamily="34" charset="0"/>
              </a:rPr>
              <a:t>الغسل الإحتفالي</a:t>
            </a:r>
            <a:endParaRPr lang="en-US" sz="54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E01AFA-E340-4FAD-A48A-19F39FF46D86}"/>
              </a:ext>
            </a:extLst>
          </p:cNvPr>
          <p:cNvSpPr txBox="1"/>
          <p:nvPr/>
        </p:nvSpPr>
        <p:spPr>
          <a:xfrm>
            <a:off x="316523" y="1242646"/>
            <a:ext cx="8510954" cy="3046988"/>
          </a:xfrm>
          <a:prstGeom prst="rect">
            <a:avLst/>
          </a:prstGeom>
          <a:noFill/>
        </p:spPr>
        <p:txBody>
          <a:bodyPr wrap="square">
            <a:spAutoFit/>
          </a:bodyPr>
          <a:lstStyle/>
          <a:p>
            <a:pPr algn="r"/>
            <a:endParaRPr lang="en-US" sz="3200" b="1" i="0" dirty="0">
              <a:solidFill>
                <a:schemeClr val="bg1"/>
              </a:solidFill>
              <a:effectLst>
                <a:glow rad="63500">
                  <a:schemeClr val="tx1"/>
                </a:glow>
              </a:effectLst>
              <a:latin typeface="Arial" panose="020B0604020202020204" pitchFamily="34" charset="0"/>
              <a:cs typeface="Arial" panose="020B0604020202020204" pitchFamily="34" charset="0"/>
            </a:endParaRPr>
          </a:p>
          <a:p>
            <a:pPr algn="r"/>
            <a:r>
              <a:rPr lang="ar-JO" sz="3200" b="1" dirty="0">
                <a:solidFill>
                  <a:schemeClr val="bg1"/>
                </a:solidFill>
                <a:effectLst>
                  <a:glow rad="63500">
                    <a:schemeClr val="tx1"/>
                  </a:glow>
                </a:effectLst>
                <a:latin typeface="Arial" panose="020B0604020202020204" pitchFamily="34" charset="0"/>
                <a:cs typeface="Arial" panose="020B0604020202020204" pitchFamily="34" charset="0"/>
              </a:rPr>
              <a:t>مرقس 7: 20-23</a:t>
            </a:r>
            <a:endParaRPr lang="en-US" sz="3200" b="1" i="0" dirty="0">
              <a:solidFill>
                <a:schemeClr val="bg1"/>
              </a:solidFill>
              <a:effectLst>
                <a:glow rad="63500">
                  <a:schemeClr val="tx1"/>
                </a:glow>
              </a:effectLst>
              <a:latin typeface="Arial" panose="020B0604020202020204" pitchFamily="34" charset="0"/>
              <a:cs typeface="Arial" panose="020B0604020202020204" pitchFamily="34" charset="0"/>
            </a:endParaRPr>
          </a:p>
          <a:p>
            <a:pPr algn="r"/>
            <a:r>
              <a:rPr lang="ar-JO" sz="3200" b="1" dirty="0">
                <a:solidFill>
                  <a:schemeClr val="bg1"/>
                </a:solidFill>
                <a:effectLst>
                  <a:glow rad="63500">
                    <a:schemeClr val="tx1"/>
                  </a:glow>
                </a:effectLst>
                <a:latin typeface="Arial" panose="020B0604020202020204" pitchFamily="34" charset="0"/>
                <a:cs typeface="Arial" panose="020B0604020202020204" pitchFamily="34" charset="0"/>
              </a:rPr>
              <a:t>... إن الذي يخرج من الإنسان ذلك ينجس الإنسان لأنه من الداخل من قلوب الناس تخرج الأفكار الشريرة زنى فسق قتل سرقة طمع خبث مكر عهارة عين شريرة تجديف كبرياء جهل جميع هذه الشرور تخرج من الداخل وتنجس الإنسان</a:t>
            </a:r>
            <a:endParaRPr lang="en-US" sz="3200" b="1" dirty="0">
              <a:solidFill>
                <a:schemeClr val="bg1"/>
              </a:solidFill>
              <a:effectLst>
                <a:glow rad="635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012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F83669-B28F-41AB-9527-A76519904175}"/>
              </a:ext>
            </a:extLst>
          </p:cNvPr>
          <p:cNvSpPr/>
          <p:nvPr/>
        </p:nvSpPr>
        <p:spPr>
          <a:xfrm>
            <a:off x="1" y="1"/>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0A441-707C-419B-AF27-62673BAD2CC8}"/>
              </a:ext>
            </a:extLst>
          </p:cNvPr>
          <p:cNvSpPr txBox="1"/>
          <p:nvPr/>
        </p:nvSpPr>
        <p:spPr>
          <a:xfrm>
            <a:off x="316523" y="137719"/>
            <a:ext cx="8510954" cy="923330"/>
          </a:xfrm>
          <a:prstGeom prst="rect">
            <a:avLst/>
          </a:prstGeom>
          <a:noFill/>
        </p:spPr>
        <p:txBody>
          <a:bodyPr wrap="square">
            <a:spAutoFit/>
          </a:bodyPr>
          <a:lstStyle/>
          <a:p>
            <a:pPr algn="ctr"/>
            <a:r>
              <a:rPr lang="ar-JO" sz="5400" b="1" i="0" dirty="0">
                <a:solidFill>
                  <a:schemeClr val="bg1"/>
                </a:solidFill>
                <a:effectLst>
                  <a:glow rad="127000">
                    <a:schemeClr val="tx1"/>
                  </a:glow>
                </a:effectLst>
                <a:latin typeface="Arial" panose="020B0604020202020204" pitchFamily="34" charset="0"/>
                <a:cs typeface="Arial" panose="020B0604020202020204" pitchFamily="34" charset="0"/>
              </a:rPr>
              <a:t>الغسل الإحتفالي</a:t>
            </a:r>
            <a:endParaRPr lang="en-US" sz="54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E01AFA-E340-4FAD-A48A-19F39FF46D86}"/>
              </a:ext>
            </a:extLst>
          </p:cNvPr>
          <p:cNvSpPr txBox="1"/>
          <p:nvPr/>
        </p:nvSpPr>
        <p:spPr>
          <a:xfrm>
            <a:off x="316523" y="1242646"/>
            <a:ext cx="8510954" cy="1569660"/>
          </a:xfrm>
          <a:prstGeom prst="rect">
            <a:avLst/>
          </a:prstGeom>
          <a:noFill/>
        </p:spPr>
        <p:txBody>
          <a:bodyPr wrap="square">
            <a:spAutoFit/>
          </a:bodyPr>
          <a:lstStyle/>
          <a:p>
            <a:pPr algn="r"/>
            <a:r>
              <a:rPr lang="ar-JO" sz="3200" b="1" dirty="0">
                <a:solidFill>
                  <a:schemeClr val="bg1"/>
                </a:solidFill>
                <a:effectLst>
                  <a:glow rad="63500">
                    <a:schemeClr val="tx1"/>
                  </a:glow>
                </a:effectLst>
                <a:latin typeface="Arial" panose="020B0604020202020204" pitchFamily="34" charset="0"/>
                <a:cs typeface="Arial" panose="020B0604020202020204" pitchFamily="34" charset="0"/>
              </a:rPr>
              <a:t>عد 19: 17</a:t>
            </a:r>
          </a:p>
          <a:p>
            <a:pPr algn="r"/>
            <a:r>
              <a:rPr lang="ar-JO" sz="3200" b="1" dirty="0">
                <a:solidFill>
                  <a:schemeClr val="bg1"/>
                </a:solidFill>
                <a:effectLst>
                  <a:glow rad="63500">
                    <a:schemeClr val="tx1"/>
                  </a:glow>
                </a:effectLst>
                <a:latin typeface="Arial" panose="020B0604020202020204" pitchFamily="34" charset="0"/>
                <a:cs typeface="Arial" panose="020B0604020202020204" pitchFamily="34" charset="0"/>
              </a:rPr>
              <a:t>فيأخذون للنجس من غبار حريق ذبيحة الخطية ويجعل عليه ماء حياً في إناء</a:t>
            </a:r>
            <a:endParaRPr lang="en-US" sz="3200" b="1" dirty="0">
              <a:solidFill>
                <a:schemeClr val="bg1"/>
              </a:solidFill>
              <a:effectLst>
                <a:glow rad="635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032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2BB780-252B-44A7-A1B0-291D8F25E87B}"/>
              </a:ext>
            </a:extLst>
          </p:cNvPr>
          <p:cNvPicPr>
            <a:picLocks noChangeAspect="1"/>
          </p:cNvPicPr>
          <p:nvPr/>
        </p:nvPicPr>
        <p:blipFill>
          <a:blip r:embed="rId3"/>
          <a:stretch>
            <a:fillRect/>
          </a:stretch>
        </p:blipFill>
        <p:spPr>
          <a:xfrm>
            <a:off x="219919" y="1211512"/>
            <a:ext cx="8704162" cy="4618299"/>
          </a:xfrm>
          <a:prstGeom prst="rect">
            <a:avLst/>
          </a:prstGeom>
        </p:spPr>
      </p:pic>
      <p:sp>
        <p:nvSpPr>
          <p:cNvPr id="7" name="TextBox 7">
            <a:extLst>
              <a:ext uri="{FF2B5EF4-FFF2-40B4-BE49-F238E27FC236}">
                <a16:creationId xmlns:a16="http://schemas.microsoft.com/office/drawing/2014/main" id="{7C743027-195A-4AAF-86F3-B0011253552B}"/>
              </a:ext>
            </a:extLst>
          </p:cNvPr>
          <p:cNvSpPr txBox="1"/>
          <p:nvPr/>
        </p:nvSpPr>
        <p:spPr>
          <a:xfrm>
            <a:off x="0" y="108192"/>
            <a:ext cx="9003322" cy="1046440"/>
          </a:xfrm>
          <a:prstGeom prst="rect">
            <a:avLst/>
          </a:prstGeom>
        </p:spPr>
        <p:txBody>
          <a:bodyPr wrap="square" lIns="0" tIns="0" rIns="0" bIns="0" rtlCol="0" anchor="t">
            <a:spAutoFit/>
          </a:bodyPr>
          <a:lstStyle/>
          <a:p>
            <a:pPr algn="ctr">
              <a:lnSpc>
                <a:spcPct val="85000"/>
              </a:lnSpc>
            </a:pPr>
            <a:r>
              <a:rPr lang="ar-JO" sz="4000" b="1" spc="-80" dirty="0">
                <a:solidFill>
                  <a:srgbClr val="1EB4B4"/>
                </a:solidFill>
                <a:effectLst>
                  <a:glow>
                    <a:schemeClr val="bg1"/>
                  </a:glow>
                </a:effectLst>
                <a:latin typeface="Arial" panose="020B0604020202020204" pitchFamily="34" charset="0"/>
                <a:cs typeface="Arial" panose="020B0604020202020204" pitchFamily="34" charset="0"/>
              </a:rPr>
              <a:t>غسل الأيدي الإحتفالي </a:t>
            </a:r>
          </a:p>
          <a:p>
            <a:pPr algn="ctr">
              <a:lnSpc>
                <a:spcPct val="85000"/>
              </a:lnSpc>
            </a:pPr>
            <a:r>
              <a:rPr lang="ar-JO" sz="4000" b="1" spc="-80" dirty="0">
                <a:solidFill>
                  <a:srgbClr val="1EB4B4"/>
                </a:solidFill>
                <a:effectLst>
                  <a:glow>
                    <a:schemeClr val="bg1"/>
                  </a:glow>
                </a:effectLst>
                <a:latin typeface="Arial" panose="020B0604020202020204" pitchFamily="34" charset="0"/>
                <a:cs typeface="Arial" panose="020B0604020202020204" pitchFamily="34" charset="0"/>
              </a:rPr>
              <a:t>مقابل غسل الأيدي الفعلي</a:t>
            </a:r>
            <a:endParaRPr lang="en-US" sz="4000" b="1" spc="-80" dirty="0">
              <a:solidFill>
                <a:srgbClr val="1EB4B4"/>
              </a:solidFill>
              <a:effectLst>
                <a:glow>
                  <a:schemeClr val="bg1"/>
                </a:glo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7661416-A5D7-4052-A9C2-46747D4228A5}"/>
              </a:ext>
            </a:extLst>
          </p:cNvPr>
          <p:cNvSpPr txBox="1"/>
          <p:nvPr/>
        </p:nvSpPr>
        <p:spPr>
          <a:xfrm>
            <a:off x="219920" y="5886691"/>
            <a:ext cx="8704162" cy="837152"/>
          </a:xfrm>
          <a:prstGeom prst="rect">
            <a:avLst/>
          </a:prstGeom>
        </p:spPr>
        <p:txBody>
          <a:bodyPr wrap="square" lIns="0" tIns="0" rIns="0" bIns="0" rtlCol="0" anchor="t">
            <a:spAutoFit/>
          </a:bodyPr>
          <a:lstStyle/>
          <a:p>
            <a:pPr algn="ctr">
              <a:lnSpc>
                <a:spcPct val="85000"/>
              </a:lnSpc>
            </a:pPr>
            <a:r>
              <a:rPr lang="ar-JO" sz="3200" b="1" spc="-80" dirty="0">
                <a:solidFill>
                  <a:srgbClr val="1EB4B4"/>
                </a:solidFill>
                <a:effectLst>
                  <a:glow>
                    <a:schemeClr val="bg1"/>
                  </a:glow>
                </a:effectLst>
                <a:latin typeface="Arial" panose="020B0604020202020204" pitchFamily="34" charset="0"/>
                <a:cs typeface="Arial" panose="020B0604020202020204" pitchFamily="34" charset="0"/>
              </a:rPr>
              <a:t>20-30 ثانية: مطهر</a:t>
            </a:r>
          </a:p>
          <a:p>
            <a:pPr algn="ctr">
              <a:lnSpc>
                <a:spcPct val="85000"/>
              </a:lnSpc>
            </a:pPr>
            <a:r>
              <a:rPr lang="ar-JO" sz="3200" b="1" spc="-80" dirty="0">
                <a:solidFill>
                  <a:srgbClr val="1EB4B4"/>
                </a:solidFill>
                <a:effectLst>
                  <a:glow>
                    <a:schemeClr val="bg1"/>
                  </a:glow>
                </a:effectLst>
                <a:latin typeface="Arial" panose="020B0604020202020204" pitchFamily="34" charset="0"/>
                <a:cs typeface="Arial" panose="020B0604020202020204" pitchFamily="34" charset="0"/>
              </a:rPr>
              <a:t>40-60 ثانية: الصابون والماء </a:t>
            </a:r>
            <a:endParaRPr lang="en-US" sz="3200" b="1" spc="-80" dirty="0">
              <a:solidFill>
                <a:srgbClr val="1EB4B4"/>
              </a:solidFill>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8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633046" y="5544619"/>
            <a:ext cx="7808589" cy="507255"/>
          </a:xfrm>
          <a:prstGeom prst="rect">
            <a:avLst/>
          </a:prstGeom>
        </p:spPr>
        <p:txBody>
          <a:bodyPr wrap="square" lIns="0" tIns="0" rIns="0" bIns="0" rtlCol="0" anchor="t">
            <a:spAutoFit/>
          </a:bodyPr>
          <a:lstStyle/>
          <a:p>
            <a:pPr algn="ctr">
              <a:lnSpc>
                <a:spcPct val="108000"/>
              </a:lnSpc>
            </a:pPr>
            <a:r>
              <a:rPr lang="ar-JO" sz="3200" b="1" dirty="0">
                <a:solidFill>
                  <a:schemeClr val="bg1"/>
                </a:solidFill>
                <a:latin typeface="system-ui"/>
                <a:cs typeface="Arial" panose="020B0604020202020204" pitchFamily="34" charset="0"/>
              </a:rPr>
              <a:t>7 قال لهم يسوع املأوا الأجران ماء فملأوها إلى فوق</a:t>
            </a:r>
            <a:endParaRPr lang="en-US" sz="3200" b="1" dirty="0">
              <a:solidFill>
                <a:schemeClr val="bg1"/>
              </a:solidFill>
              <a:latin typeface="system-ui"/>
              <a:cs typeface="Arial" panose="020B0604020202020204" pitchFamily="34" charset="0"/>
            </a:endParaRPr>
          </a:p>
        </p:txBody>
      </p:sp>
    </p:spTree>
    <p:extLst>
      <p:ext uri="{BB962C8B-B14F-4D97-AF65-F5344CB8AC3E}">
        <p14:creationId xmlns:p14="http://schemas.microsoft.com/office/powerpoint/2010/main" val="332791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pic>
        <p:nvPicPr>
          <p:cNvPr id="4" name="Picture 2" descr="Massive Singapore National Flag seen during the National Day Parade 2016 at the National Stadium, Singapore Sports Hub on Aug 9, 2016. Photo: Koh Mui Fong/TODAY">
            <a:extLst>
              <a:ext uri="{FF2B5EF4-FFF2-40B4-BE49-F238E27FC236}">
                <a16:creationId xmlns:a16="http://schemas.microsoft.com/office/drawing/2014/main" id="{1992D29F-7F4A-482B-B8BB-0DFE50094C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3" y="0"/>
            <a:ext cx="6354666" cy="4232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379FCB-3410-4BDC-B779-1F1EEF89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94" y="1716505"/>
            <a:ext cx="9155693" cy="5148070"/>
          </a:xfrm>
          <a:prstGeom prst="rect">
            <a:avLst/>
          </a:prstGeom>
        </p:spPr>
      </p:pic>
    </p:spTree>
    <p:extLst>
      <p:ext uri="{BB962C8B-B14F-4D97-AF65-F5344CB8AC3E}">
        <p14:creationId xmlns:p14="http://schemas.microsoft.com/office/powerpoint/2010/main" val="286998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95250" y="605698"/>
            <a:ext cx="8953500" cy="5646603"/>
          </a:xfrm>
          <a:prstGeom prst="rect">
            <a:avLst/>
          </a:prstGeom>
        </p:spPr>
      </p:pic>
      <p:sp>
        <p:nvSpPr>
          <p:cNvPr id="2" name="Rectangle 1">
            <a:extLst>
              <a:ext uri="{FF2B5EF4-FFF2-40B4-BE49-F238E27FC236}">
                <a16:creationId xmlns:a16="http://schemas.microsoft.com/office/drawing/2014/main" id="{6E9925B1-EE86-47C8-BFCF-494BB524E8D9}"/>
              </a:ext>
            </a:extLst>
          </p:cNvPr>
          <p:cNvSpPr/>
          <p:nvPr/>
        </p:nvSpPr>
        <p:spPr>
          <a:xfrm>
            <a:off x="4572000" y="605698"/>
            <a:ext cx="4572000" cy="6252302"/>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9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95250" y="605698"/>
            <a:ext cx="8953500" cy="5646603"/>
          </a:xfrm>
          <a:prstGeom prst="rect">
            <a:avLst/>
          </a:prstGeom>
        </p:spPr>
      </p:pic>
    </p:spTree>
    <p:extLst>
      <p:ext uri="{BB962C8B-B14F-4D97-AF65-F5344CB8AC3E}">
        <p14:creationId xmlns:p14="http://schemas.microsoft.com/office/powerpoint/2010/main" val="187913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69850" y="502836"/>
            <a:ext cx="9004300" cy="5646603"/>
          </a:xfrm>
          <a:prstGeom prst="rect">
            <a:avLst/>
          </a:prstGeom>
        </p:spPr>
      </p:pic>
      <p:sp>
        <p:nvSpPr>
          <p:cNvPr id="4" name="Rectangle 3">
            <a:extLst>
              <a:ext uri="{FF2B5EF4-FFF2-40B4-BE49-F238E27FC236}">
                <a16:creationId xmlns:a16="http://schemas.microsoft.com/office/drawing/2014/main" id="{1CA650B7-6699-4EBF-ADF1-0FDE38C69BB0}"/>
              </a:ext>
            </a:extLst>
          </p:cNvPr>
          <p:cNvSpPr/>
          <p:nvPr/>
        </p:nvSpPr>
        <p:spPr>
          <a:xfrm>
            <a:off x="4572000" y="186734"/>
            <a:ext cx="4572000" cy="6252302"/>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0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69850" y="489584"/>
            <a:ext cx="9004300" cy="5646603"/>
          </a:xfrm>
          <a:prstGeom prst="rect">
            <a:avLst/>
          </a:prstGeom>
        </p:spPr>
      </p:pic>
    </p:spTree>
    <p:extLst>
      <p:ext uri="{BB962C8B-B14F-4D97-AF65-F5344CB8AC3E}">
        <p14:creationId xmlns:p14="http://schemas.microsoft.com/office/powerpoint/2010/main" val="24159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514700" y="5555226"/>
            <a:ext cx="8510954" cy="507255"/>
          </a:xfrm>
          <a:prstGeom prst="rect">
            <a:avLst/>
          </a:prstGeom>
        </p:spPr>
        <p:txBody>
          <a:bodyPr wrap="square" lIns="0" tIns="0" rIns="0" bIns="0" rtlCol="0" anchor="t">
            <a:spAutoFit/>
          </a:bodyPr>
          <a:lstStyle/>
          <a:p>
            <a:pPr algn="r">
              <a:lnSpc>
                <a:spcPct val="108000"/>
              </a:lnSpc>
            </a:pPr>
            <a:r>
              <a:rPr lang="ar-JO" sz="3200" b="1" dirty="0">
                <a:solidFill>
                  <a:schemeClr val="bg1"/>
                </a:solidFill>
                <a:latin typeface="Arial" panose="020B0604020202020204" pitchFamily="34" charset="0"/>
                <a:cs typeface="Arial" panose="020B0604020202020204" pitchFamily="34" charset="0"/>
              </a:rPr>
              <a:t>8 ثم قال لهم استقوا الآن وقدموا إلى رئيس المتكأ فقدموا</a:t>
            </a:r>
            <a:endParaRPr lang="en-US" sz="32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E06D1D2-4529-40E0-A084-16AE557674F6}"/>
              </a:ext>
            </a:extLst>
          </p:cNvPr>
          <p:cNvSpPr txBox="1"/>
          <p:nvPr/>
        </p:nvSpPr>
        <p:spPr>
          <a:xfrm>
            <a:off x="398586" y="1185705"/>
            <a:ext cx="8510954" cy="1384995"/>
          </a:xfrm>
          <a:prstGeom prst="rect">
            <a:avLst/>
          </a:prstGeom>
          <a:solidFill>
            <a:srgbClr val="FFFFFF">
              <a:alpha val="80000"/>
            </a:srgbClr>
          </a:solidFill>
        </p:spPr>
        <p:txBody>
          <a:bodyPr wrap="square">
            <a:spAutoFit/>
          </a:bodyPr>
          <a:lstStyle/>
          <a:p>
            <a:pPr algn="r"/>
            <a:r>
              <a:rPr lang="ar-JO" sz="2800" b="1" u="sng" dirty="0">
                <a:latin typeface="Arial" panose="020B0604020202020204" pitchFamily="34" charset="0"/>
                <a:cs typeface="Arial" panose="020B0604020202020204" pitchFamily="34" charset="0"/>
              </a:rPr>
              <a:t>1 كو 1: 27</a:t>
            </a:r>
            <a:endParaRPr lang="en-US" sz="2800" b="1" dirty="0">
              <a:latin typeface="Arial" panose="020B0604020202020204" pitchFamily="34" charset="0"/>
              <a:cs typeface="Arial" panose="020B0604020202020204" pitchFamily="34" charset="0"/>
            </a:endParaRPr>
          </a:p>
          <a:p>
            <a:pPr algn="r"/>
            <a:r>
              <a:rPr lang="ar-JO" sz="2800" b="1" dirty="0">
                <a:latin typeface="Arial" panose="020B0604020202020204" pitchFamily="34" charset="0"/>
                <a:cs typeface="Arial" panose="020B0604020202020204" pitchFamily="34" charset="0"/>
              </a:rPr>
              <a:t>بل اختار الله جهال العالم ليخزي الحكماء واختار الله ضعفاء العالم ليخزي الأقوياء</a:t>
            </a:r>
            <a:endParaRPr lang="en-US" sz="2800" b="1"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70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0DEE45-1187-4961-8173-A1E3F853861F}"/>
              </a:ext>
            </a:extLst>
          </p:cNvPr>
          <p:cNvSpPr/>
          <p:nvPr/>
        </p:nvSpPr>
        <p:spPr>
          <a:xfrm>
            <a:off x="1" y="1"/>
            <a:ext cx="9144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4" name="TextBox 7">
            <a:extLst>
              <a:ext uri="{FF2B5EF4-FFF2-40B4-BE49-F238E27FC236}">
                <a16:creationId xmlns:a16="http://schemas.microsoft.com/office/drawing/2014/main" id="{AD8F379B-865B-40A0-A213-D570FBD8410A}"/>
              </a:ext>
            </a:extLst>
          </p:cNvPr>
          <p:cNvSpPr txBox="1"/>
          <p:nvPr/>
        </p:nvSpPr>
        <p:spPr>
          <a:xfrm>
            <a:off x="257909" y="290741"/>
            <a:ext cx="8886091" cy="747897"/>
          </a:xfrm>
          <a:prstGeom prst="rect">
            <a:avLst/>
          </a:prstGeom>
        </p:spPr>
        <p:txBody>
          <a:bodyPr wrap="square" lIns="0" tIns="0" rIns="0" bIns="0" rtlCol="0" anchor="t">
            <a:spAutoFit/>
          </a:bodyPr>
          <a:lstStyle/>
          <a:p>
            <a:pPr algn="ctr">
              <a:lnSpc>
                <a:spcPct val="90000"/>
              </a:lnSpc>
            </a:pPr>
            <a:r>
              <a:rPr lang="ar-JO" sz="5400" b="1" spc="-80" dirty="0">
                <a:effectLst>
                  <a:glow>
                    <a:schemeClr val="bg1"/>
                  </a:glow>
                </a:effectLst>
                <a:latin typeface="Arial" panose="020B0604020202020204" pitchFamily="34" charset="0"/>
                <a:cs typeface="Arial" panose="020B0604020202020204" pitchFamily="34" charset="0"/>
              </a:rPr>
              <a:t>كيف تطيع يسوع ؟</a:t>
            </a:r>
            <a:endParaRPr lang="en-US" sz="5400" b="1" spc="-80" dirty="0">
              <a:effectLst>
                <a:glow>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658083C-AD00-454D-BE06-C20D551ABDD4}"/>
              </a:ext>
            </a:extLst>
          </p:cNvPr>
          <p:cNvSpPr txBox="1"/>
          <p:nvPr/>
        </p:nvSpPr>
        <p:spPr>
          <a:xfrm>
            <a:off x="0" y="1329378"/>
            <a:ext cx="8822454" cy="2062103"/>
          </a:xfrm>
          <a:prstGeom prst="rect">
            <a:avLst/>
          </a:prstGeom>
          <a:noFill/>
        </p:spPr>
        <p:txBody>
          <a:bodyPr wrap="square">
            <a:spAutoFit/>
          </a:bodyPr>
          <a:lstStyle/>
          <a:p>
            <a:pPr marL="457200" indent="-457200" algn="r" rtl="1">
              <a:buFont typeface="Arial" panose="020B0604020202020204" pitchFamily="34" charset="0"/>
              <a:buChar char="•"/>
            </a:pPr>
            <a:r>
              <a:rPr lang="ar-JO" sz="3200" b="1" dirty="0">
                <a:latin typeface="Arial" panose="020B0604020202020204" pitchFamily="34" charset="0"/>
                <a:cs typeface="Arial" panose="020B0604020202020204" pitchFamily="34" charset="0"/>
              </a:rPr>
              <a:t>بقلب صادق ونقي أم للإستعراض فقط (احتفالياً) ؟</a:t>
            </a:r>
          </a:p>
          <a:p>
            <a:pPr marL="457200" indent="-457200" algn="r" rtl="1">
              <a:buFont typeface="Arial" panose="020B0604020202020204" pitchFamily="34" charset="0"/>
              <a:buChar char="•"/>
            </a:pPr>
            <a:r>
              <a:rPr lang="ar-JO" sz="3200" b="1" dirty="0">
                <a:latin typeface="Arial" panose="020B0604020202020204" pitchFamily="34" charset="0"/>
                <a:cs typeface="Arial" panose="020B0604020202020204" pitchFamily="34" charset="0"/>
              </a:rPr>
              <a:t>بشكل كامل (إلى فوق) أم بحرف الناموس ؟</a:t>
            </a:r>
          </a:p>
          <a:p>
            <a:pPr marL="457200" indent="-457200" algn="r" rtl="1">
              <a:buFont typeface="Arial" panose="020B0604020202020204" pitchFamily="34" charset="0"/>
              <a:buChar char="•"/>
            </a:pPr>
            <a:r>
              <a:rPr lang="ar-JO" sz="3200" b="1" dirty="0">
                <a:latin typeface="Arial" panose="020B0604020202020204" pitchFamily="34" charset="0"/>
                <a:cs typeface="Arial" panose="020B0604020202020204" pitchFamily="34" charset="0"/>
              </a:rPr>
              <a:t>حتى لو كان ذلك غباء في نظر العالم ؟</a:t>
            </a:r>
            <a:endParaRPr lang="en-US" sz="3200" b="1" dirty="0">
              <a:latin typeface="Arial" panose="020B0604020202020204" pitchFamily="34" charset="0"/>
              <a:cs typeface="Arial" panose="020B0604020202020204" pitchFamily="34" charset="0"/>
            </a:endParaRPr>
          </a:p>
          <a:p>
            <a:endParaRPr lang="en-US" sz="3200" b="1"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2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473005"/>
            <a:ext cx="9144000" cy="954107"/>
          </a:xfrm>
          <a:prstGeom prst="rect">
            <a:avLst/>
          </a:prstGeom>
          <a:solidFill>
            <a:srgbClr val="FFFFFF">
              <a:alpha val="69804"/>
            </a:srgbClr>
          </a:solidFill>
        </p:spPr>
        <p:txBody>
          <a:bodyPr wrap="square">
            <a:spAutoFit/>
          </a:bodyPr>
          <a:lstStyle/>
          <a:p>
            <a:pPr algn="r"/>
            <a:r>
              <a:rPr lang="ar-JO" sz="2800" b="1" dirty="0">
                <a:solidFill>
                  <a:srgbClr val="000000"/>
                </a:solidFill>
                <a:latin typeface="Arial" panose="020B0604020202020204" pitchFamily="34" charset="0"/>
                <a:cs typeface="Arial" panose="020B0604020202020204" pitchFamily="34" charset="0"/>
              </a:rPr>
              <a:t>9 فلما ذاق رئيس المتكأ الماء المتحول خمراً ولم يكن يعلم من أين هي (لكن الخدام الذين كانوا قد استقوا الماء علموا)</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13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042118"/>
            <a:ext cx="9144000" cy="954107"/>
          </a:xfrm>
          <a:prstGeom prst="rect">
            <a:avLst/>
          </a:prstGeom>
          <a:solidFill>
            <a:srgbClr val="FFFFFF">
              <a:alpha val="69804"/>
            </a:srgbClr>
          </a:solidFill>
        </p:spPr>
        <p:txBody>
          <a:bodyPr wrap="square">
            <a:spAutoFit/>
          </a:bodyPr>
          <a:lstStyle/>
          <a:p>
            <a:pPr marL="0" indent="0" algn="r">
              <a:lnSpc>
                <a:spcPct val="100000"/>
              </a:lnSpc>
              <a:spcBef>
                <a:spcPts val="0"/>
              </a:spcBef>
              <a:buFont typeface="Arial" panose="020B0604020202020204" pitchFamily="34" charset="0"/>
              <a:buNone/>
            </a:pPr>
            <a:r>
              <a:rPr lang="ar-JO" sz="2800" b="1" dirty="0">
                <a:latin typeface="Arial" panose="020B0604020202020204" pitchFamily="34" charset="0"/>
                <a:cs typeface="Arial" panose="020B0604020202020204" pitchFamily="34" charset="0"/>
              </a:rPr>
              <a:t>دعا رئيس المتكأ العريس 10 وقال له كل إنسان إنما يضع الخمر الجيدة أولاً ومتى سكروا فحينئذ الدون أما أنت فقد أبقيت الخمر الجيدة إلى الآن</a:t>
            </a:r>
            <a:endParaRPr lang="en-TH" sz="2800" b="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82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042118"/>
            <a:ext cx="9144000" cy="954107"/>
          </a:xfrm>
          <a:prstGeom prst="rect">
            <a:avLst/>
          </a:prstGeom>
          <a:solidFill>
            <a:srgbClr val="FFFFFF">
              <a:alpha val="69804"/>
            </a:srgbClr>
          </a:solidFill>
        </p:spPr>
        <p:txBody>
          <a:bodyPr wrap="square">
            <a:spAutoFit/>
          </a:bodyPr>
          <a:lstStyle/>
          <a:p>
            <a:pPr marL="0" indent="0" algn="r">
              <a:lnSpc>
                <a:spcPct val="100000"/>
              </a:lnSpc>
              <a:spcBef>
                <a:spcPts val="0"/>
              </a:spcBef>
              <a:buFont typeface="Arial" panose="020B0604020202020204" pitchFamily="34" charset="0"/>
              <a:buNone/>
            </a:pPr>
            <a:r>
              <a:rPr lang="ar-JO" sz="2800" b="1" dirty="0">
                <a:latin typeface="Arial" panose="020B0604020202020204" pitchFamily="34" charset="0"/>
                <a:cs typeface="Arial" panose="020B0604020202020204" pitchFamily="34" charset="0"/>
              </a:rPr>
              <a:t>دعا رئيس المتكأ العريس 10 وقال له كل إنسان إنما يضع الخمر الجيدة أولاً ومتى سكروا فحينئذ الدون </a:t>
            </a:r>
            <a:r>
              <a:rPr lang="ar-JO" sz="2800" b="1" dirty="0">
                <a:highlight>
                  <a:srgbClr val="FFFF00"/>
                </a:highlight>
                <a:latin typeface="Arial" panose="020B0604020202020204" pitchFamily="34" charset="0"/>
                <a:cs typeface="Arial" panose="020B0604020202020204" pitchFamily="34" charset="0"/>
              </a:rPr>
              <a:t>أما أنت فقد أبقيت الخمر الجيدة إلى الآن</a:t>
            </a:r>
          </a:p>
        </p:txBody>
      </p:sp>
    </p:spTree>
    <p:extLst>
      <p:ext uri="{BB962C8B-B14F-4D97-AF65-F5344CB8AC3E}">
        <p14:creationId xmlns:p14="http://schemas.microsoft.com/office/powerpoint/2010/main" val="57654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B232FB-B204-41E3-9927-F5F73EC4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410"/>
            <a:ext cx="9144000" cy="5021179"/>
          </a:xfrm>
          <a:prstGeom prst="rect">
            <a:avLst/>
          </a:prstGeom>
        </p:spPr>
      </p:pic>
      <p:sp>
        <p:nvSpPr>
          <p:cNvPr id="4" name="TextBox 7">
            <a:extLst>
              <a:ext uri="{FF2B5EF4-FFF2-40B4-BE49-F238E27FC236}">
                <a16:creationId xmlns:a16="http://schemas.microsoft.com/office/drawing/2014/main" id="{C9E3516F-1834-4F28-942D-9CBCDB812B29}"/>
              </a:ext>
            </a:extLst>
          </p:cNvPr>
          <p:cNvSpPr txBox="1"/>
          <p:nvPr/>
        </p:nvSpPr>
        <p:spPr>
          <a:xfrm>
            <a:off x="128954" y="170513"/>
            <a:ext cx="8886091" cy="747897"/>
          </a:xfrm>
          <a:prstGeom prst="rect">
            <a:avLst/>
          </a:prstGeom>
        </p:spPr>
        <p:txBody>
          <a:bodyPr wrap="square" lIns="0" tIns="0" rIns="0" bIns="0" rtlCol="0" anchor="t">
            <a:spAutoFit/>
          </a:bodyPr>
          <a:lstStyle/>
          <a:p>
            <a:pPr algn="ctr">
              <a:lnSpc>
                <a:spcPct val="90000"/>
              </a:lnSpc>
            </a:pPr>
            <a:r>
              <a:rPr lang="ar-JO" sz="5400" b="1" spc="-80" dirty="0">
                <a:effectLst>
                  <a:glow>
                    <a:schemeClr val="bg1"/>
                  </a:glow>
                </a:effectLst>
                <a:latin typeface="Arial" panose="020B0604020202020204" pitchFamily="34" charset="0"/>
                <a:cs typeface="Arial" panose="020B0604020202020204" pitchFamily="34" charset="0"/>
              </a:rPr>
              <a:t>وجبة متعددة الأطباق</a:t>
            </a:r>
            <a:endParaRPr lang="en-US" sz="5400" b="1" spc="-80" dirty="0">
              <a:effectLst>
                <a:glow>
                  <a:schemeClr val="bg1"/>
                </a:glow>
              </a:effectLst>
              <a:latin typeface="Arial" panose="020B0604020202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8DF27BC2-C875-4B17-8455-CE9DFEF95599}"/>
              </a:ext>
            </a:extLst>
          </p:cNvPr>
          <p:cNvSpPr txBox="1"/>
          <p:nvPr/>
        </p:nvSpPr>
        <p:spPr>
          <a:xfrm>
            <a:off x="0" y="6228445"/>
            <a:ext cx="8886091" cy="553998"/>
          </a:xfrm>
          <a:prstGeom prst="rect">
            <a:avLst/>
          </a:prstGeom>
        </p:spPr>
        <p:txBody>
          <a:bodyPr wrap="square" lIns="0" tIns="0" rIns="0" bIns="0" rtlCol="0" anchor="t">
            <a:spAutoFit/>
          </a:bodyPr>
          <a:lstStyle/>
          <a:p>
            <a:pPr algn="ctr">
              <a:lnSpc>
                <a:spcPct val="90000"/>
              </a:lnSpc>
            </a:pPr>
            <a:r>
              <a:rPr lang="ar-JO" sz="4000" b="1" spc="-80" dirty="0">
                <a:effectLst>
                  <a:glow>
                    <a:schemeClr val="bg1"/>
                  </a:glow>
                </a:effectLst>
                <a:latin typeface="Arial" panose="020B0604020202020204" pitchFamily="34" charset="0"/>
                <a:cs typeface="Arial" panose="020B0604020202020204" pitchFamily="34" charset="0"/>
              </a:rPr>
              <a:t>خفيفة</a:t>
            </a:r>
            <a:r>
              <a:rPr lang="en-US" sz="4000" b="1" spc="-80" dirty="0">
                <a:effectLst>
                  <a:glow>
                    <a:schemeClr val="bg1"/>
                  </a:glow>
                </a:effectLst>
                <a:latin typeface="Arial" panose="020B0604020202020204" pitchFamily="34" charset="0"/>
                <a:cs typeface="Arial" panose="020B0604020202020204" pitchFamily="34" charset="0"/>
              </a:rPr>
              <a:t>  =====&gt;  </a:t>
            </a:r>
            <a:r>
              <a:rPr lang="ar-JO" sz="4000" b="1" spc="-80" dirty="0">
                <a:effectLst>
                  <a:glow>
                    <a:schemeClr val="bg1"/>
                  </a:glow>
                </a:effectLst>
                <a:latin typeface="Arial" panose="020B0604020202020204" pitchFamily="34" charset="0"/>
                <a:cs typeface="Arial" panose="020B0604020202020204" pitchFamily="34" charset="0"/>
              </a:rPr>
              <a:t>طبق رئيسي لذيذ</a:t>
            </a:r>
            <a:endParaRPr lang="en-US" sz="4000" b="1" spc="-80" dirty="0">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86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pic>
        <p:nvPicPr>
          <p:cNvPr id="4" name="Picture 2" descr="Massive Singapore National Flag seen during the National Day Parade 2016 at the National Stadium, Singapore Sports Hub on Aug 9, 2016. Photo: Koh Mui Fong/TODAY">
            <a:extLst>
              <a:ext uri="{FF2B5EF4-FFF2-40B4-BE49-F238E27FC236}">
                <a16:creationId xmlns:a16="http://schemas.microsoft.com/office/drawing/2014/main" id="{1992D29F-7F4A-482B-B8BB-0DFE50094C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3" y="0"/>
            <a:ext cx="6354666" cy="4232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379FCB-3410-4BDC-B779-1F1EEF89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93" y="1716505"/>
            <a:ext cx="9144000" cy="5141495"/>
          </a:xfrm>
          <a:prstGeom prst="rect">
            <a:avLst/>
          </a:prstGeom>
        </p:spPr>
      </p:pic>
      <p:pic>
        <p:nvPicPr>
          <p:cNvPr id="7" name="Picture 6">
            <a:extLst>
              <a:ext uri="{FF2B5EF4-FFF2-40B4-BE49-F238E27FC236}">
                <a16:creationId xmlns:a16="http://schemas.microsoft.com/office/drawing/2014/main" id="{08FBADC3-8969-4589-8688-7E0A744230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7994" y="0"/>
            <a:ext cx="4024313" cy="6858000"/>
          </a:xfrm>
          <a:prstGeom prst="rect">
            <a:avLst/>
          </a:prstGeom>
        </p:spPr>
      </p:pic>
    </p:spTree>
    <p:extLst>
      <p:ext uri="{BB962C8B-B14F-4D97-AF65-F5344CB8AC3E}">
        <p14:creationId xmlns:p14="http://schemas.microsoft.com/office/powerpoint/2010/main" val="73365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042118"/>
            <a:ext cx="9144000" cy="954107"/>
          </a:xfrm>
          <a:prstGeom prst="rect">
            <a:avLst/>
          </a:prstGeom>
          <a:solidFill>
            <a:srgbClr val="FFFFFF">
              <a:alpha val="69804"/>
            </a:srgbClr>
          </a:solidFill>
        </p:spPr>
        <p:txBody>
          <a:bodyPr wrap="square">
            <a:spAutoFit/>
          </a:bodyPr>
          <a:lstStyle/>
          <a:p>
            <a:pPr marL="0" indent="0" algn="r">
              <a:lnSpc>
                <a:spcPct val="100000"/>
              </a:lnSpc>
              <a:spcBef>
                <a:spcPts val="0"/>
              </a:spcBef>
              <a:buFont typeface="Arial" panose="020B0604020202020204" pitchFamily="34" charset="0"/>
              <a:buNone/>
            </a:pPr>
            <a:r>
              <a:rPr lang="ar-JO" sz="2800" b="1" dirty="0">
                <a:latin typeface="system-ui"/>
              </a:rPr>
              <a:t>دعا رئيس المتكأ العريس 10 وقال له كل إنسان إنما يضع الخمر الجيدة أولاً ومتى سكروا فحينئذ الدون </a:t>
            </a:r>
            <a:r>
              <a:rPr lang="ar-JO" sz="2800" b="1" dirty="0">
                <a:highlight>
                  <a:srgbClr val="FFFF00"/>
                </a:highlight>
                <a:latin typeface="system-ui"/>
              </a:rPr>
              <a:t>أما أنت فقد أبقيت الخمر الجيدة إلى الآن</a:t>
            </a:r>
          </a:p>
        </p:txBody>
      </p:sp>
    </p:spTree>
    <p:extLst>
      <p:ext uri="{BB962C8B-B14F-4D97-AF65-F5344CB8AC3E}">
        <p14:creationId xmlns:p14="http://schemas.microsoft.com/office/powerpoint/2010/main" val="81420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system-ui"/>
                <a:cs typeface="Arial" panose="020B0604020202020204" pitchFamily="34" charset="0"/>
              </a:rPr>
              <a:t>خطة الله للخلاص</a:t>
            </a:r>
            <a:endParaRPr lang="en-US" sz="4800" b="1" spc="-80" dirty="0">
              <a:solidFill>
                <a:srgbClr val="F4F0D9"/>
              </a:solidFill>
              <a:effectLst>
                <a:glow>
                  <a:schemeClr val="bg1"/>
                </a:glow>
              </a:effectLst>
              <a:latin typeface="system-ui"/>
              <a:cs typeface="Arial" panose="020B0604020202020204" pitchFamily="34" charset="0"/>
            </a:endParaRPr>
          </a:p>
        </p:txBody>
      </p:sp>
      <p:sp>
        <p:nvSpPr>
          <p:cNvPr id="5" name="TextBox 4">
            <a:extLst>
              <a:ext uri="{FF2B5EF4-FFF2-40B4-BE49-F238E27FC236}">
                <a16:creationId xmlns:a16="http://schemas.microsoft.com/office/drawing/2014/main" id="{FB3002A1-4502-42A1-BB69-0E9268097D4C}"/>
              </a:ext>
            </a:extLst>
          </p:cNvPr>
          <p:cNvSpPr txBox="1"/>
          <p:nvPr/>
        </p:nvSpPr>
        <p:spPr>
          <a:xfrm>
            <a:off x="1060174" y="1443841"/>
            <a:ext cx="7953896" cy="1815882"/>
          </a:xfrm>
          <a:prstGeom prst="rect">
            <a:avLst/>
          </a:prstGeom>
          <a:noFill/>
        </p:spPr>
        <p:txBody>
          <a:bodyPr wrap="square">
            <a:spAutoFit/>
          </a:bodyPr>
          <a:lstStyle/>
          <a:p>
            <a:pPr algn="r"/>
            <a:r>
              <a:rPr lang="ar-JO" sz="2800" b="1" dirty="0">
                <a:latin typeface="Arial" panose="020B0604020202020204" pitchFamily="34" charset="0"/>
                <a:cs typeface="Arial" panose="020B0604020202020204" pitchFamily="34" charset="0"/>
              </a:rPr>
              <a:t>تك 12 ع1 وقال الرب لأبرام اذهب من أرضك ومن عشيرتك ومن بيت أبيك إلى الأرض التي أريك 2 فأجعلك أمة عظيمة وأباركك وأعظم اسمك وتكون بركة 3 وأبارك مباركيك ولاعنك ألعنه </a:t>
            </a:r>
            <a:r>
              <a:rPr lang="ar-JO" sz="2800" b="1" dirty="0">
                <a:highlight>
                  <a:srgbClr val="FFFF00"/>
                </a:highlight>
                <a:latin typeface="Arial" panose="020B0604020202020204" pitchFamily="34" charset="0"/>
                <a:cs typeface="Arial" panose="020B0604020202020204" pitchFamily="34" charset="0"/>
              </a:rPr>
              <a:t>وتتبارك فيك جميع قبائل الأرض</a:t>
            </a:r>
            <a:endParaRPr lang="en-TH" sz="2800" b="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5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system-ui"/>
                <a:cs typeface="Arial" panose="020B0604020202020204" pitchFamily="34" charset="0"/>
              </a:rPr>
              <a:t>خطة الله للخلاص</a:t>
            </a:r>
            <a:endParaRPr lang="en-US" sz="4800" b="1" spc="-80" dirty="0">
              <a:solidFill>
                <a:srgbClr val="F4F0D9"/>
              </a:solidFill>
              <a:effectLst>
                <a:glow>
                  <a:schemeClr val="bg1"/>
                </a:glow>
              </a:effectLst>
              <a:latin typeface="system-ui"/>
              <a:cs typeface="Arial" panose="020B0604020202020204" pitchFamily="34" charset="0"/>
            </a:endParaRP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443841"/>
            <a:ext cx="7950200" cy="1815882"/>
          </a:xfrm>
          <a:prstGeom prst="rect">
            <a:avLst/>
          </a:prstGeom>
          <a:noFill/>
        </p:spPr>
        <p:txBody>
          <a:bodyPr wrap="square">
            <a:spAutoFit/>
          </a:bodyPr>
          <a:lstStyle/>
          <a:p>
            <a:pPr algn="r"/>
            <a:r>
              <a:rPr lang="ar-JO" sz="2800" b="1" i="0" u="sng" dirty="0">
                <a:solidFill>
                  <a:srgbClr val="F4F0D9"/>
                </a:solidFill>
                <a:effectLst/>
                <a:latin typeface="Arial" panose="020B0604020202020204" pitchFamily="34" charset="0"/>
                <a:cs typeface="Arial" panose="020B0604020202020204" pitchFamily="34" charset="0"/>
              </a:rPr>
              <a:t>يوحنا 3: 14-17</a:t>
            </a:r>
            <a:endParaRPr lang="ar-JO" sz="4000" b="1" baseline="30000" dirty="0">
              <a:solidFill>
                <a:srgbClr val="F4F0D9"/>
              </a:solidFill>
              <a:latin typeface="Arial" panose="020B0604020202020204" pitchFamily="34" charset="0"/>
              <a:cs typeface="Arial" panose="020B0604020202020204" pitchFamily="34" charset="0"/>
            </a:endParaRPr>
          </a:p>
          <a:p>
            <a:pPr algn="r"/>
            <a:r>
              <a:rPr lang="ar-JO" sz="2800" b="1" dirty="0">
                <a:solidFill>
                  <a:srgbClr val="F4F0D9"/>
                </a:solidFill>
                <a:latin typeface="Arial" panose="020B0604020202020204" pitchFamily="34" charset="0"/>
                <a:cs typeface="Arial" panose="020B0604020202020204" pitchFamily="34" charset="0"/>
              </a:rPr>
              <a:t>14 وكما رفع موسى الحية في البرية هكذا ينبغي أن يرفع ابن الإنسان 15 لكي لا يهلك كل من يؤمن به بل تكون له الحياة الأبدية</a:t>
            </a:r>
            <a:endParaRPr lang="en-US" sz="2800" b="1" i="0" dirty="0">
              <a:solidFill>
                <a:srgbClr val="F4F0D9"/>
              </a:solidFill>
              <a:effectLst/>
              <a:latin typeface="Arial" panose="020B0604020202020204" pitchFamily="34" charset="0"/>
              <a:cs typeface="Arial" panose="020B0604020202020204" pitchFamily="34" charset="0"/>
            </a:endParaRPr>
          </a:p>
          <a:p>
            <a:endParaRPr lang="en-US" sz="2800" b="1" i="0" dirty="0">
              <a:solidFill>
                <a:srgbClr val="F4F0D9"/>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C38685E-9282-475C-B468-4B2BF46D1001}"/>
              </a:ext>
            </a:extLst>
          </p:cNvPr>
          <p:cNvSpPr txBox="1"/>
          <p:nvPr/>
        </p:nvSpPr>
        <p:spPr>
          <a:xfrm>
            <a:off x="974970" y="3154690"/>
            <a:ext cx="7950200" cy="1384995"/>
          </a:xfrm>
          <a:prstGeom prst="rect">
            <a:avLst/>
          </a:prstGeom>
          <a:noFill/>
        </p:spPr>
        <p:txBody>
          <a:bodyPr wrap="square">
            <a:spAutoFit/>
          </a:bodyPr>
          <a:lstStyle/>
          <a:p>
            <a:pPr algn="r"/>
            <a:r>
              <a:rPr lang="ar-JO" sz="2800" b="1" dirty="0">
                <a:solidFill>
                  <a:srgbClr val="F4F0D9"/>
                </a:solidFill>
                <a:latin typeface="Arial" panose="020B0604020202020204" pitchFamily="34" charset="0"/>
                <a:cs typeface="Arial" panose="020B0604020202020204" pitchFamily="34" charset="0"/>
              </a:rPr>
              <a:t>16 لأنه هكذا أحب الله العالم حتى بذل ابنه الوحيد لكي لا يهلك كل من يؤمن به بل تكون له الحياة الأبدية 17 لأنه لم يرسل الله ابنه إلى العالم ليدين العالم بل ليخلص به العالم</a:t>
            </a:r>
            <a:endParaRPr lang="en-US" sz="2800" b="1" i="0" dirty="0">
              <a:solidFill>
                <a:srgbClr val="F4F0D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58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system-ui"/>
                <a:cs typeface="Arial" panose="020B0604020202020204" pitchFamily="34" charset="0"/>
              </a:rPr>
              <a:t>خطة الله للخلاص</a:t>
            </a:r>
            <a:endParaRPr lang="en-US" sz="4800" b="1" spc="-80" dirty="0">
              <a:solidFill>
                <a:srgbClr val="F4F0D9"/>
              </a:solidFill>
              <a:effectLst>
                <a:glow>
                  <a:schemeClr val="bg1"/>
                </a:glow>
              </a:effectLst>
              <a:latin typeface="system-ui"/>
              <a:cs typeface="Arial" panose="020B0604020202020204" pitchFamily="34" charset="0"/>
            </a:endParaRP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443841"/>
            <a:ext cx="7950200" cy="3539430"/>
          </a:xfrm>
          <a:prstGeom prst="rect">
            <a:avLst/>
          </a:prstGeom>
          <a:noFill/>
        </p:spPr>
        <p:txBody>
          <a:bodyPr wrap="square">
            <a:spAutoFit/>
          </a:bodyPr>
          <a:lstStyle/>
          <a:p>
            <a:pPr algn="r"/>
            <a:r>
              <a:rPr lang="ar-JO" sz="2800" b="1" u="sng" dirty="0">
                <a:solidFill>
                  <a:srgbClr val="F4F0D9"/>
                </a:solidFill>
                <a:latin typeface="Arial" panose="020B0604020202020204" pitchFamily="34" charset="0"/>
                <a:cs typeface="Arial" panose="020B0604020202020204" pitchFamily="34" charset="0"/>
              </a:rPr>
              <a:t>يوحنا 3: 36</a:t>
            </a:r>
            <a:endParaRPr lang="en-US" sz="2800" b="1" dirty="0">
              <a:solidFill>
                <a:srgbClr val="F4F0D9"/>
              </a:solidFill>
              <a:latin typeface="Arial" panose="020B0604020202020204" pitchFamily="34" charset="0"/>
              <a:cs typeface="Arial" panose="020B0604020202020204" pitchFamily="34" charset="0"/>
            </a:endParaRPr>
          </a:p>
          <a:p>
            <a:pPr algn="r"/>
            <a:r>
              <a:rPr lang="ar-JO" sz="2800" b="1" dirty="0">
                <a:solidFill>
                  <a:srgbClr val="F4F0D9"/>
                </a:solidFill>
                <a:latin typeface="Arial" panose="020B0604020202020204" pitchFamily="34" charset="0"/>
                <a:cs typeface="Arial" panose="020B0604020202020204" pitchFamily="34" charset="0"/>
              </a:rPr>
              <a:t>الذي يؤمن بالإبن له حياة أبدية والذي لا يؤمن بالإبن لن يرى حياة بل يمكث عليه غضب الله</a:t>
            </a:r>
            <a:endParaRPr lang="he-IL" sz="2800" b="1" i="0" dirty="0">
              <a:solidFill>
                <a:srgbClr val="F4F0D9"/>
              </a:solidFill>
              <a:effectLst/>
              <a:latin typeface="Arial" panose="020B0604020202020204" pitchFamily="34" charset="0"/>
              <a:cs typeface="Arial" panose="020B0604020202020204" pitchFamily="34" charset="0"/>
            </a:endParaRPr>
          </a:p>
          <a:p>
            <a:pPr algn="r"/>
            <a:endParaRPr lang="ar-JO" sz="2800" b="1" u="sng" dirty="0">
              <a:solidFill>
                <a:srgbClr val="F4F0D9"/>
              </a:solidFill>
              <a:latin typeface="Arial" panose="020B0604020202020204" pitchFamily="34" charset="0"/>
              <a:cs typeface="Arial" panose="020B0604020202020204" pitchFamily="34" charset="0"/>
            </a:endParaRPr>
          </a:p>
          <a:p>
            <a:pPr algn="r"/>
            <a:r>
              <a:rPr lang="ar-JO" sz="2800" b="1" u="sng" dirty="0">
                <a:solidFill>
                  <a:srgbClr val="F4F0D9"/>
                </a:solidFill>
                <a:latin typeface="Arial" panose="020B0604020202020204" pitchFamily="34" charset="0"/>
                <a:cs typeface="Arial" panose="020B0604020202020204" pitchFamily="34" charset="0"/>
              </a:rPr>
              <a:t>يوحنا 5: 24</a:t>
            </a:r>
            <a:endParaRPr lang="ar-JO" sz="2800" b="1" dirty="0">
              <a:solidFill>
                <a:srgbClr val="F4F0D9"/>
              </a:solidFill>
              <a:latin typeface="Arial" panose="020B0604020202020204" pitchFamily="34" charset="0"/>
              <a:cs typeface="Arial" panose="020B0604020202020204" pitchFamily="34" charset="0"/>
            </a:endParaRPr>
          </a:p>
          <a:p>
            <a:pPr algn="r"/>
            <a:r>
              <a:rPr lang="ar-JO" sz="2800" b="1" dirty="0">
                <a:solidFill>
                  <a:srgbClr val="F4F0D9"/>
                </a:solidFill>
                <a:latin typeface="Arial" panose="020B0604020202020204" pitchFamily="34" charset="0"/>
                <a:cs typeface="Arial" panose="020B0604020202020204" pitchFamily="34" charset="0"/>
              </a:rPr>
              <a:t>الحق الحق أقول لكم إن من يسمع كلامي ويؤمن بالذي أرسلني فله حياة أبدية ولا يأتي إلى دينونة بل قد انتقل من الموت إلى الحياة</a:t>
            </a:r>
            <a:endParaRPr lang="en-US" sz="2800" b="1" dirty="0">
              <a:solidFill>
                <a:srgbClr val="F4F0D9"/>
              </a:solidFill>
              <a:latin typeface="Arial" panose="020B0604020202020204" pitchFamily="34" charset="0"/>
              <a:cs typeface="Arial" panose="020B0604020202020204" pitchFamily="34" charset="0"/>
            </a:endParaRPr>
          </a:p>
          <a:p>
            <a:endParaRPr lang="en-US" sz="2800" b="1" i="0" dirty="0">
              <a:solidFill>
                <a:srgbClr val="F4F0D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9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system-ui"/>
                <a:cs typeface="Arial" panose="020B0604020202020204" pitchFamily="34" charset="0"/>
              </a:rPr>
              <a:t>خطة الله للخلاص</a:t>
            </a:r>
            <a:endParaRPr lang="en-US" sz="4800" b="1" spc="-80" dirty="0">
              <a:solidFill>
                <a:srgbClr val="F4F0D9"/>
              </a:solidFill>
              <a:effectLst>
                <a:glow>
                  <a:schemeClr val="bg1"/>
                </a:glow>
              </a:effectLst>
              <a:latin typeface="system-ui"/>
              <a:cs typeface="Arial" panose="020B0604020202020204" pitchFamily="34" charset="0"/>
            </a:endParaRP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126341"/>
            <a:ext cx="7950200" cy="4401205"/>
          </a:xfrm>
          <a:prstGeom prst="rect">
            <a:avLst/>
          </a:prstGeom>
          <a:noFill/>
        </p:spPr>
        <p:txBody>
          <a:bodyPr wrap="square">
            <a:spAutoFit/>
          </a:bodyPr>
          <a:lstStyle/>
          <a:p>
            <a:pPr algn="r"/>
            <a:r>
              <a:rPr lang="ar-JO" sz="2800" b="1" u="sng" dirty="0">
                <a:solidFill>
                  <a:srgbClr val="F4F0D9"/>
                </a:solidFill>
                <a:latin typeface="Arial" panose="020B0604020202020204" pitchFamily="34" charset="0"/>
                <a:cs typeface="Arial" panose="020B0604020202020204" pitchFamily="34" charset="0"/>
              </a:rPr>
              <a:t>يوحنا 6: 40</a:t>
            </a:r>
            <a:r>
              <a:rPr lang="ar-JO" sz="2800" b="1" dirty="0">
                <a:solidFill>
                  <a:srgbClr val="F4F0D9"/>
                </a:solidFill>
                <a:latin typeface="Arial" panose="020B0604020202020204" pitchFamily="34" charset="0"/>
                <a:cs typeface="Arial" panose="020B0604020202020204" pitchFamily="34" charset="0"/>
              </a:rPr>
              <a:t>     لأن هذه هي مشيئة الذي أرسلني أن كل من يرى الإبن ويؤمن به تكون له حياة أبدية وأنا أقيمه في اليوم الأخير</a:t>
            </a:r>
            <a:endParaRPr lang="en-US" sz="2800" b="1" i="0" dirty="0">
              <a:solidFill>
                <a:srgbClr val="F4F0D9"/>
              </a:solidFill>
              <a:effectLst/>
              <a:latin typeface="Arial" panose="020B0604020202020204" pitchFamily="34" charset="0"/>
              <a:cs typeface="Arial" panose="020B0604020202020204" pitchFamily="34" charset="0"/>
            </a:endParaRPr>
          </a:p>
          <a:p>
            <a:endParaRPr lang="en-US" sz="2800" b="1" dirty="0">
              <a:solidFill>
                <a:srgbClr val="F4F0D9"/>
              </a:solidFill>
              <a:latin typeface="Arial" panose="020B0604020202020204" pitchFamily="34" charset="0"/>
              <a:cs typeface="Arial" panose="020B0604020202020204" pitchFamily="34" charset="0"/>
            </a:endParaRPr>
          </a:p>
          <a:p>
            <a:pPr algn="r"/>
            <a:r>
              <a:rPr lang="ar-JO" sz="2800" b="1" i="0" u="sng" dirty="0">
                <a:solidFill>
                  <a:srgbClr val="F4F0D9"/>
                </a:solidFill>
                <a:effectLst/>
                <a:latin typeface="Arial" panose="020B0604020202020204" pitchFamily="34" charset="0"/>
                <a:cs typeface="Arial" panose="020B0604020202020204" pitchFamily="34" charset="0"/>
              </a:rPr>
              <a:t>يوحنا 6: 47</a:t>
            </a:r>
            <a:r>
              <a:rPr lang="ar-JO" sz="2800" b="1" i="0" dirty="0">
                <a:solidFill>
                  <a:srgbClr val="F4F0D9"/>
                </a:solidFill>
                <a:effectLst/>
                <a:latin typeface="Arial" panose="020B0604020202020204" pitchFamily="34" charset="0"/>
                <a:cs typeface="Arial" panose="020B0604020202020204" pitchFamily="34" charset="0"/>
              </a:rPr>
              <a:t>     الحق الحق أقول لكم من يؤمن بي فله حياة أبدية</a:t>
            </a:r>
            <a:endParaRPr lang="en-US" sz="2800" b="1" i="0" dirty="0">
              <a:solidFill>
                <a:srgbClr val="F4F0D9"/>
              </a:solidFill>
              <a:effectLst/>
              <a:latin typeface="Arial" panose="020B0604020202020204" pitchFamily="34" charset="0"/>
              <a:cs typeface="Arial" panose="020B0604020202020204" pitchFamily="34" charset="0"/>
            </a:endParaRPr>
          </a:p>
          <a:p>
            <a:endParaRPr lang="en-US" sz="2800" b="1" dirty="0">
              <a:solidFill>
                <a:srgbClr val="F4F0D9"/>
              </a:solidFill>
              <a:latin typeface="Arial" panose="020B0604020202020204" pitchFamily="34" charset="0"/>
              <a:cs typeface="Arial" panose="020B0604020202020204" pitchFamily="34" charset="0"/>
            </a:endParaRPr>
          </a:p>
          <a:p>
            <a:pPr algn="r"/>
            <a:r>
              <a:rPr lang="ar-JO" sz="2800" b="1" i="0" u="sng" dirty="0">
                <a:solidFill>
                  <a:srgbClr val="F4F0D9"/>
                </a:solidFill>
                <a:effectLst/>
                <a:latin typeface="Arial" panose="020B0604020202020204" pitchFamily="34" charset="0"/>
                <a:cs typeface="Arial" panose="020B0604020202020204" pitchFamily="34" charset="0"/>
              </a:rPr>
              <a:t>يوحنا 11: 25</a:t>
            </a:r>
            <a:r>
              <a:rPr lang="ar-JO" sz="2800" b="1" i="0" dirty="0">
                <a:solidFill>
                  <a:srgbClr val="F4F0D9"/>
                </a:solidFill>
                <a:effectLst/>
                <a:latin typeface="Arial" panose="020B0604020202020204" pitchFamily="34" charset="0"/>
                <a:cs typeface="Arial" panose="020B0604020202020204" pitchFamily="34" charset="0"/>
              </a:rPr>
              <a:t>     قال لها يسوع أنا هو القيامة والحياة من آمن بي ولو مات فسيحيا</a:t>
            </a:r>
            <a:endParaRPr lang="en-US" sz="2800" b="1" i="0" dirty="0">
              <a:solidFill>
                <a:srgbClr val="F4F0D9"/>
              </a:solidFill>
              <a:effectLst/>
              <a:latin typeface="Arial" panose="020B0604020202020204" pitchFamily="34" charset="0"/>
              <a:cs typeface="Arial" panose="020B0604020202020204" pitchFamily="34" charset="0"/>
            </a:endParaRPr>
          </a:p>
          <a:p>
            <a:r>
              <a:rPr lang="en-US" sz="2800" b="1" i="0" dirty="0">
                <a:solidFill>
                  <a:srgbClr val="F4F0D9"/>
                </a:solidFill>
                <a:effectLst/>
                <a:latin typeface="Arial" panose="020B0604020202020204" pitchFamily="34" charset="0"/>
                <a:cs typeface="Arial" panose="020B0604020202020204" pitchFamily="34" charset="0"/>
              </a:rPr>
              <a:t>	</a:t>
            </a:r>
            <a:endParaRPr lang="en-US" sz="2800" b="1" dirty="0">
              <a:solidFill>
                <a:srgbClr val="F4F0D9"/>
              </a:solidFill>
              <a:latin typeface="Arial" panose="020B0604020202020204" pitchFamily="34" charset="0"/>
              <a:cs typeface="Arial" panose="020B0604020202020204" pitchFamily="34" charset="0"/>
            </a:endParaRPr>
          </a:p>
          <a:p>
            <a:pPr algn="r"/>
            <a:r>
              <a:rPr lang="ar-JO" sz="2800" b="1" i="0" u="sng" dirty="0">
                <a:solidFill>
                  <a:srgbClr val="F4F0D9"/>
                </a:solidFill>
                <a:effectLst/>
                <a:latin typeface="Arial" panose="020B0604020202020204" pitchFamily="34" charset="0"/>
                <a:cs typeface="Arial" panose="020B0604020202020204" pitchFamily="34" charset="0"/>
              </a:rPr>
              <a:t>يوحنا 11: 26</a:t>
            </a:r>
            <a:r>
              <a:rPr lang="ar-JO" sz="2800" b="1" i="0" dirty="0">
                <a:solidFill>
                  <a:srgbClr val="F4F0D9"/>
                </a:solidFill>
                <a:effectLst/>
                <a:latin typeface="Arial" panose="020B0604020202020204" pitchFamily="34" charset="0"/>
                <a:cs typeface="Arial" panose="020B0604020202020204" pitchFamily="34" charset="0"/>
              </a:rPr>
              <a:t>     وكل من كان حياً وآمن بي فلن يموت إلى الأبد</a:t>
            </a:r>
            <a:endParaRPr lang="en-US" sz="2800" b="1" i="0" dirty="0">
              <a:solidFill>
                <a:srgbClr val="F4F0D9"/>
              </a:solidFill>
              <a:effectLst/>
              <a:latin typeface="Arial" panose="020B0604020202020204" pitchFamily="34" charset="0"/>
              <a:cs typeface="Arial" panose="020B0604020202020204" pitchFamily="34" charset="0"/>
            </a:endParaRPr>
          </a:p>
          <a:p>
            <a:endParaRPr lang="en-US" sz="2800" b="1" i="0" dirty="0">
              <a:solidFill>
                <a:srgbClr val="F4F0D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48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system-ui"/>
                <a:cs typeface="Arial" panose="020B0604020202020204" pitchFamily="34" charset="0"/>
              </a:rPr>
              <a:t>خطة الله للخلاص</a:t>
            </a:r>
            <a:endParaRPr lang="en-US" sz="4800" b="1" spc="-80" dirty="0">
              <a:solidFill>
                <a:srgbClr val="F4F0D9"/>
              </a:solidFill>
              <a:effectLst>
                <a:glow>
                  <a:schemeClr val="bg1"/>
                </a:glow>
              </a:effectLst>
              <a:latin typeface="system-ui"/>
              <a:cs typeface="Arial" panose="020B0604020202020204" pitchFamily="34" charset="0"/>
            </a:endParaRP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532741"/>
            <a:ext cx="7950200" cy="2246769"/>
          </a:xfrm>
          <a:prstGeom prst="rect">
            <a:avLst/>
          </a:prstGeom>
          <a:noFill/>
        </p:spPr>
        <p:txBody>
          <a:bodyPr wrap="square">
            <a:spAutoFit/>
          </a:bodyPr>
          <a:lstStyle/>
          <a:p>
            <a:pPr marL="2119313" indent="-2055813" algn="r" rtl="1"/>
            <a:r>
              <a:rPr lang="ar-JO" sz="2800" b="1" u="sng" dirty="0">
                <a:solidFill>
                  <a:srgbClr val="F4F0D9"/>
                </a:solidFill>
                <a:latin typeface="Arial" panose="020B0604020202020204" pitchFamily="34" charset="0"/>
                <a:cs typeface="Arial" panose="020B0604020202020204" pitchFamily="34" charset="0"/>
              </a:rPr>
              <a:t>يوحنا 6: 29</a:t>
            </a:r>
            <a:r>
              <a:rPr lang="ar-JO" sz="2800" b="1" dirty="0">
                <a:solidFill>
                  <a:srgbClr val="F4F0D9"/>
                </a:solidFill>
                <a:latin typeface="Arial" panose="020B0604020202020204" pitchFamily="34" charset="0"/>
                <a:cs typeface="Arial" panose="020B0604020202020204" pitchFamily="34" charset="0"/>
              </a:rPr>
              <a:t>     أجاب يسوع وقال لهم هذا هو عمل الله أن تؤمنوا بالذي هو أرسله</a:t>
            </a:r>
            <a:endParaRPr lang="en-US" sz="2800" b="1" i="0" dirty="0">
              <a:solidFill>
                <a:srgbClr val="F4F0D9"/>
              </a:solidFill>
              <a:effectLst/>
              <a:latin typeface="Arial" panose="020B0604020202020204" pitchFamily="34" charset="0"/>
              <a:cs typeface="Arial" panose="020B0604020202020204" pitchFamily="34" charset="0"/>
            </a:endParaRPr>
          </a:p>
          <a:p>
            <a:pPr marL="2119313" indent="-2055813" algn="r" rtl="1"/>
            <a:endParaRPr lang="en-US" sz="2800" b="1" i="0" u="sng" dirty="0">
              <a:solidFill>
                <a:srgbClr val="F4F0D9"/>
              </a:solidFill>
              <a:effectLst/>
              <a:latin typeface="Arial" panose="020B0604020202020204" pitchFamily="34" charset="0"/>
              <a:cs typeface="Arial" panose="020B0604020202020204" pitchFamily="34" charset="0"/>
            </a:endParaRPr>
          </a:p>
          <a:p>
            <a:pPr marL="2119313" indent="-2055813" algn="r" rtl="1"/>
            <a:r>
              <a:rPr lang="ar-JO" sz="2800" b="1" i="0" u="sng" dirty="0">
                <a:solidFill>
                  <a:srgbClr val="F4F0D9"/>
                </a:solidFill>
                <a:effectLst/>
                <a:latin typeface="Arial" panose="020B0604020202020204" pitchFamily="34" charset="0"/>
                <a:cs typeface="Arial" panose="020B0604020202020204" pitchFamily="34" charset="0"/>
              </a:rPr>
              <a:t>يوحنا 8: 31 </a:t>
            </a:r>
            <a:r>
              <a:rPr lang="ar-JO" sz="2800" b="1" i="0" dirty="0">
                <a:solidFill>
                  <a:srgbClr val="F4F0D9"/>
                </a:solidFill>
                <a:effectLst/>
                <a:latin typeface="Arial" panose="020B0604020202020204" pitchFamily="34" charset="0"/>
                <a:cs typeface="Arial" panose="020B0604020202020204" pitchFamily="34" charset="0"/>
              </a:rPr>
              <a:t>    فقال يسوع لليهود الذين آمنوا به إنكم إن ثبتم في</a:t>
            </a:r>
            <a:r>
              <a:rPr lang="zh-CN" altLang="en-US" sz="2800" b="1" i="0" dirty="0">
                <a:solidFill>
                  <a:srgbClr val="F4F0D9"/>
                </a:solidFill>
                <a:effectLst/>
                <a:latin typeface="Arial" panose="020B0604020202020204" pitchFamily="34" charset="0"/>
                <a:cs typeface="Arial" panose="020B0604020202020204" pitchFamily="34" charset="0"/>
              </a:rPr>
              <a:t> </a:t>
            </a:r>
            <a:r>
              <a:rPr lang="ar-JO" sz="2800" b="1" i="0" dirty="0">
                <a:solidFill>
                  <a:srgbClr val="F4F0D9"/>
                </a:solidFill>
                <a:effectLst/>
                <a:latin typeface="Arial" panose="020B0604020202020204" pitchFamily="34" charset="0"/>
                <a:cs typeface="Arial" panose="020B0604020202020204" pitchFamily="34" charset="0"/>
              </a:rPr>
              <a:t>كلامي فبالحقيقة تكونون تلاميذي</a:t>
            </a:r>
            <a:endParaRPr lang="en-US" sz="2800" b="1" i="0" dirty="0">
              <a:solidFill>
                <a:srgbClr val="F4F0D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55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903893"/>
            <a:ext cx="9144000" cy="523220"/>
          </a:xfrm>
          <a:prstGeom prst="rect">
            <a:avLst/>
          </a:prstGeom>
          <a:solidFill>
            <a:srgbClr val="FFFFFF">
              <a:alpha val="69804"/>
            </a:srgbClr>
          </a:solidFill>
        </p:spPr>
        <p:txBody>
          <a:bodyPr wrap="square">
            <a:spAutoFit/>
          </a:bodyPr>
          <a:lstStyle/>
          <a:p>
            <a:pPr algn="r"/>
            <a:r>
              <a:rPr lang="ar-JO" sz="2800" b="1" dirty="0">
                <a:solidFill>
                  <a:srgbClr val="000000"/>
                </a:solidFill>
                <a:latin typeface="Arial" panose="020B0604020202020204" pitchFamily="34" charset="0"/>
                <a:cs typeface="Arial" panose="020B0604020202020204" pitchFamily="34" charset="0"/>
              </a:rPr>
              <a:t>11 هذه بداية الآيات فعلها يسوع في قانا الجليل وأظهر مجده فآمن به تلاميذه</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62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6485F7-C486-40FD-AD08-57A02413B31C}"/>
              </a:ext>
            </a:extLst>
          </p:cNvPr>
          <p:cNvSpPr/>
          <p:nvPr/>
        </p:nvSpPr>
        <p:spPr>
          <a:xfrm>
            <a:off x="1" y="1"/>
            <a:ext cx="9144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extBox 7">
            <a:extLst>
              <a:ext uri="{FF2B5EF4-FFF2-40B4-BE49-F238E27FC236}">
                <a16:creationId xmlns:a16="http://schemas.microsoft.com/office/drawing/2014/main" id="{67D8C4E3-19F8-4255-ADD6-00B36E8BEBD6}"/>
              </a:ext>
            </a:extLst>
          </p:cNvPr>
          <p:cNvSpPr txBox="1"/>
          <p:nvPr/>
        </p:nvSpPr>
        <p:spPr>
          <a:xfrm>
            <a:off x="128954" y="316141"/>
            <a:ext cx="8886091" cy="1218795"/>
          </a:xfrm>
          <a:prstGeom prst="rect">
            <a:avLst/>
          </a:prstGeom>
        </p:spPr>
        <p:txBody>
          <a:bodyPr wrap="square" lIns="0" tIns="0" rIns="0" bIns="0" rtlCol="0" anchor="t">
            <a:spAutoFit/>
          </a:bodyPr>
          <a:lstStyle/>
          <a:p>
            <a:pPr algn="ctr">
              <a:lnSpc>
                <a:spcPct val="90000"/>
              </a:lnSpc>
            </a:pPr>
            <a:r>
              <a:rPr lang="ar-JO" sz="4400" b="1" spc="-80" dirty="0">
                <a:effectLst>
                  <a:glow>
                    <a:schemeClr val="bg1"/>
                  </a:glow>
                </a:effectLst>
                <a:latin typeface="Arial" panose="020B0604020202020204" pitchFamily="34" charset="0"/>
                <a:cs typeface="Arial" panose="020B0604020202020204" pitchFamily="34" charset="0"/>
              </a:rPr>
              <a:t>ماذا ترى عندما</a:t>
            </a:r>
          </a:p>
          <a:p>
            <a:pPr algn="ctr">
              <a:lnSpc>
                <a:spcPct val="90000"/>
              </a:lnSpc>
            </a:pPr>
            <a:r>
              <a:rPr lang="ar-JO" sz="4400" b="1" spc="-80" dirty="0">
                <a:effectLst>
                  <a:glow>
                    <a:schemeClr val="bg1"/>
                  </a:glow>
                </a:effectLst>
                <a:latin typeface="Arial" panose="020B0604020202020204" pitchFamily="34" charset="0"/>
                <a:cs typeface="Arial" panose="020B0604020202020204" pitchFamily="34" charset="0"/>
              </a:rPr>
              <a:t>تنظر إلى ما هو أبعد من المعجزة ...</a:t>
            </a:r>
            <a:endParaRPr lang="en-US" sz="4400" b="1" spc="-80" dirty="0">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55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6485F7-C486-40FD-AD08-57A02413B31C}"/>
              </a:ext>
            </a:extLst>
          </p:cNvPr>
          <p:cNvSpPr/>
          <p:nvPr/>
        </p:nvSpPr>
        <p:spPr>
          <a:xfrm>
            <a:off x="1" y="1"/>
            <a:ext cx="9144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7">
            <a:extLst>
              <a:ext uri="{FF2B5EF4-FFF2-40B4-BE49-F238E27FC236}">
                <a16:creationId xmlns:a16="http://schemas.microsoft.com/office/drawing/2014/main" id="{E12E9E27-F618-4397-8469-383A136E8894}"/>
              </a:ext>
            </a:extLst>
          </p:cNvPr>
          <p:cNvSpPr txBox="1"/>
          <p:nvPr/>
        </p:nvSpPr>
        <p:spPr>
          <a:xfrm>
            <a:off x="128954" y="2514903"/>
            <a:ext cx="8886091" cy="1828193"/>
          </a:xfrm>
          <a:prstGeom prst="rect">
            <a:avLst/>
          </a:prstGeom>
        </p:spPr>
        <p:txBody>
          <a:bodyPr wrap="square" lIns="0" tIns="0" rIns="0" bIns="0" rtlCol="0" anchor="t">
            <a:spAutoFit/>
          </a:bodyPr>
          <a:lstStyle/>
          <a:p>
            <a:pPr algn="ctr">
              <a:lnSpc>
                <a:spcPct val="90000"/>
              </a:lnSpc>
            </a:pPr>
            <a:r>
              <a:rPr lang="ar-JO" sz="4400" b="1" spc="-80" dirty="0">
                <a:effectLst>
                  <a:glow>
                    <a:schemeClr val="bg1"/>
                  </a:glow>
                </a:effectLst>
                <a:latin typeface="Arial" panose="020B0604020202020204" pitchFamily="34" charset="0"/>
                <a:cs typeface="Arial" panose="020B0604020202020204" pitchFamily="34" charset="0"/>
              </a:rPr>
              <a:t>أظهر إيمانك بيسوع</a:t>
            </a:r>
          </a:p>
          <a:p>
            <a:pPr algn="ctr">
              <a:lnSpc>
                <a:spcPct val="90000"/>
              </a:lnSpc>
            </a:pPr>
            <a:r>
              <a:rPr lang="ar-JO" sz="4400" b="1" spc="-80" dirty="0">
                <a:effectLst>
                  <a:glow>
                    <a:schemeClr val="bg1"/>
                  </a:glow>
                </a:effectLst>
                <a:latin typeface="Arial" panose="020B0604020202020204" pitchFamily="34" charset="0"/>
                <a:cs typeface="Arial" panose="020B0604020202020204" pitchFamily="34" charset="0"/>
              </a:rPr>
              <a:t>من خلال طاعة كلماته</a:t>
            </a:r>
          </a:p>
          <a:p>
            <a:pPr algn="ctr">
              <a:lnSpc>
                <a:spcPct val="90000"/>
              </a:lnSpc>
            </a:pPr>
            <a:r>
              <a:rPr lang="ar-JO" sz="4400" b="1" spc="-80" dirty="0">
                <a:effectLst>
                  <a:glow>
                    <a:schemeClr val="bg1"/>
                  </a:glow>
                </a:effectLst>
                <a:latin typeface="Arial" panose="020B0604020202020204" pitchFamily="34" charset="0"/>
                <a:cs typeface="Arial" panose="020B0604020202020204" pitchFamily="34" charset="0"/>
              </a:rPr>
              <a:t>حتى تختبر مجد الله</a:t>
            </a:r>
            <a:endParaRPr lang="en-US" sz="4400" b="1" spc="-80" dirty="0">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69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4D09572C-6866-4A55-B936-49CF175F35B8}"/>
              </a:ext>
            </a:extLst>
          </p:cNvPr>
          <p:cNvSpPr txBox="1"/>
          <p:nvPr/>
        </p:nvSpPr>
        <p:spPr>
          <a:xfrm>
            <a:off x="281150" y="1607193"/>
            <a:ext cx="4093819" cy="2564228"/>
          </a:xfrm>
          <a:prstGeom prst="rect">
            <a:avLst/>
          </a:prstGeom>
        </p:spPr>
        <p:txBody>
          <a:bodyPr wrap="square" lIns="0" tIns="0" rIns="0" bIns="0" rtlCol="0" anchor="t">
            <a:spAutoFit/>
          </a:bodyPr>
          <a:lstStyle/>
          <a:p>
            <a:pPr algn="r">
              <a:lnSpc>
                <a:spcPct val="85000"/>
              </a:lnSpc>
            </a:pPr>
            <a:r>
              <a:rPr lang="ar-JO" sz="2800" b="1" dirty="0">
                <a:solidFill>
                  <a:srgbClr val="638C80"/>
                </a:solidFill>
                <a:latin typeface="Arial" panose="020B0604020202020204" pitchFamily="34" charset="0"/>
                <a:cs typeface="Arial" panose="020B0604020202020204" pitchFamily="34" charset="0"/>
              </a:rPr>
              <a:t>18 فتقدم يسوع وكلمهم قائلاً دفع إلي كل سلطان في السماء وعلى الأرض 19 فاذهبوا وتلمذوا جميع الأمم وعمدوهم باسم الآب والإبن والروح القدس 20 وعلموهم أن يحفظوا جميع ما أوصيتكم به وها أنا معكم كل الأيام إلى انقضاء الدهر</a:t>
            </a:r>
            <a:endParaRPr lang="en-US" sz="2600" b="1" dirty="0">
              <a:solidFill>
                <a:srgbClr val="638C8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0C848CC-7810-49D7-93F4-AB1637FA2A43}"/>
              </a:ext>
            </a:extLst>
          </p:cNvPr>
          <p:cNvSpPr/>
          <p:nvPr/>
        </p:nvSpPr>
        <p:spPr>
          <a:xfrm>
            <a:off x="102572" y="1280572"/>
            <a:ext cx="4469427" cy="5413298"/>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1" dirty="0">
              <a:solidFill>
                <a:srgbClr val="638C80"/>
              </a:solidFill>
              <a:latin typeface="system-ui"/>
              <a:cs typeface="Arial" panose="020B0604020202020204" pitchFamily="34" charset="0"/>
            </a:endParaRPr>
          </a:p>
        </p:txBody>
      </p:sp>
      <p:sp>
        <p:nvSpPr>
          <p:cNvPr id="4" name="TextBox 3">
            <a:extLst>
              <a:ext uri="{FF2B5EF4-FFF2-40B4-BE49-F238E27FC236}">
                <a16:creationId xmlns:a16="http://schemas.microsoft.com/office/drawing/2014/main" id="{010431C7-52D2-41A5-A4E2-D53641755FFE}"/>
              </a:ext>
            </a:extLst>
          </p:cNvPr>
          <p:cNvSpPr txBox="1"/>
          <p:nvPr/>
        </p:nvSpPr>
        <p:spPr>
          <a:xfrm>
            <a:off x="1257041" y="1107447"/>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ar-JO" sz="2500" b="1" dirty="0">
                <a:solidFill>
                  <a:srgbClr val="638C80"/>
                </a:solidFill>
                <a:latin typeface="system-ui"/>
                <a:cs typeface="Arial" panose="020B0604020202020204" pitchFamily="34" charset="0"/>
              </a:rPr>
              <a:t>متى 28: 18-20</a:t>
            </a:r>
            <a:endParaRPr lang="en-US" sz="2500" b="1" dirty="0">
              <a:solidFill>
                <a:srgbClr val="638C80"/>
              </a:solidFill>
              <a:latin typeface="system-ui"/>
              <a:cs typeface="Arial" panose="020B0604020202020204" pitchFamily="34" charset="0"/>
            </a:endParaRPr>
          </a:p>
        </p:txBody>
      </p:sp>
      <p:sp>
        <p:nvSpPr>
          <p:cNvPr id="5" name="TextBox 7">
            <a:extLst>
              <a:ext uri="{FF2B5EF4-FFF2-40B4-BE49-F238E27FC236}">
                <a16:creationId xmlns:a16="http://schemas.microsoft.com/office/drawing/2014/main" id="{D8191693-3062-4CCB-8ABA-DC5CE1640B60}"/>
              </a:ext>
            </a:extLst>
          </p:cNvPr>
          <p:cNvSpPr txBox="1"/>
          <p:nvPr/>
        </p:nvSpPr>
        <p:spPr>
          <a:xfrm>
            <a:off x="5726468" y="1107446"/>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ar-JO" sz="2500" b="1" dirty="0">
                <a:solidFill>
                  <a:srgbClr val="F4F0D9"/>
                </a:solidFill>
                <a:latin typeface="system-ui"/>
                <a:cs typeface="Arial" panose="020B0604020202020204" pitchFamily="34" charset="0"/>
              </a:rPr>
              <a:t>لوقا 22: 19-20</a:t>
            </a:r>
            <a:endParaRPr lang="en-US" sz="2500" b="1" dirty="0">
              <a:solidFill>
                <a:srgbClr val="F4F0D9"/>
              </a:solidFill>
              <a:latin typeface="system-ui"/>
              <a:cs typeface="Arial" panose="020B0604020202020204" pitchFamily="34" charset="0"/>
            </a:endParaRPr>
          </a:p>
        </p:txBody>
      </p:sp>
      <p:sp>
        <p:nvSpPr>
          <p:cNvPr id="6" name="TextBox 7">
            <a:extLst>
              <a:ext uri="{FF2B5EF4-FFF2-40B4-BE49-F238E27FC236}">
                <a16:creationId xmlns:a16="http://schemas.microsoft.com/office/drawing/2014/main" id="{549BC053-A016-4CC6-A8F3-45D16AEFD586}"/>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638C80"/>
                </a:solidFill>
                <a:effectLst>
                  <a:glow>
                    <a:schemeClr val="bg1"/>
                  </a:glow>
                </a:effectLst>
                <a:latin typeface="system-ui"/>
                <a:cs typeface="Arial" panose="020B0604020202020204" pitchFamily="34" charset="0"/>
              </a:rPr>
              <a:t>المعمودية</a:t>
            </a:r>
            <a:endParaRPr lang="en-US" sz="4800" b="1" spc="-80" dirty="0">
              <a:solidFill>
                <a:srgbClr val="638C80"/>
              </a:solidFill>
              <a:effectLst>
                <a:glow>
                  <a:schemeClr val="bg1"/>
                </a:glow>
              </a:effectLst>
              <a:latin typeface="system-ui"/>
              <a:cs typeface="Arial" panose="020B0604020202020204" pitchFamily="34" charset="0"/>
            </a:endParaRPr>
          </a:p>
        </p:txBody>
      </p:sp>
      <p:sp>
        <p:nvSpPr>
          <p:cNvPr id="7" name="TextBox 7">
            <a:extLst>
              <a:ext uri="{FF2B5EF4-FFF2-40B4-BE49-F238E27FC236}">
                <a16:creationId xmlns:a16="http://schemas.microsoft.com/office/drawing/2014/main" id="{9AB555E6-6A90-4EF3-9851-84280BF5F6DE}"/>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638C80"/>
                </a:solidFill>
                <a:effectLst>
                  <a:glow>
                    <a:schemeClr val="bg1"/>
                  </a:glow>
                </a:effectLst>
                <a:latin typeface="system-ui"/>
                <a:cs typeface="Arial" panose="020B0604020202020204" pitchFamily="34" charset="0"/>
              </a:rPr>
              <a:t>كسر الخبز</a:t>
            </a:r>
            <a:endParaRPr lang="en-US" sz="4800" b="1" spc="-80" dirty="0">
              <a:solidFill>
                <a:srgbClr val="638C80"/>
              </a:solidFill>
              <a:effectLst>
                <a:glow>
                  <a:schemeClr val="bg1"/>
                </a:glow>
              </a:effectLst>
              <a:latin typeface="system-ui"/>
              <a:cs typeface="Arial" panose="020B0604020202020204" pitchFamily="34" charset="0"/>
            </a:endParaRPr>
          </a:p>
        </p:txBody>
      </p:sp>
      <p:sp>
        <p:nvSpPr>
          <p:cNvPr id="16" name="TextBox 6">
            <a:extLst>
              <a:ext uri="{FF2B5EF4-FFF2-40B4-BE49-F238E27FC236}">
                <a16:creationId xmlns:a16="http://schemas.microsoft.com/office/drawing/2014/main" id="{75912D25-B578-4BD1-B330-F87A86D17293}"/>
              </a:ext>
            </a:extLst>
          </p:cNvPr>
          <p:cNvSpPr txBox="1"/>
          <p:nvPr/>
        </p:nvSpPr>
        <p:spPr>
          <a:xfrm>
            <a:off x="5000290" y="1817732"/>
            <a:ext cx="3862560" cy="2564163"/>
          </a:xfrm>
          <a:prstGeom prst="rect">
            <a:avLst/>
          </a:prstGeom>
        </p:spPr>
        <p:txBody>
          <a:bodyPr wrap="square" lIns="0" tIns="0" rIns="0" bIns="0" rtlCol="0" anchor="t">
            <a:spAutoFit/>
          </a:bodyPr>
          <a:lstStyle/>
          <a:p>
            <a:pPr algn="r">
              <a:lnSpc>
                <a:spcPct val="85000"/>
              </a:lnSpc>
            </a:pPr>
            <a:r>
              <a:rPr lang="ar-JO" sz="2800" b="1" dirty="0">
                <a:solidFill>
                  <a:srgbClr val="638C80"/>
                </a:solidFill>
                <a:latin typeface="system-ui"/>
                <a:cs typeface="Arial" panose="020B0604020202020204" pitchFamily="34" charset="0"/>
              </a:rPr>
              <a:t>19 وأخذ خبزاً وشكر وكسر وأعطاهم قائلاً هذا هو جسدي الذي يبذل عنكم </a:t>
            </a:r>
            <a:r>
              <a:rPr lang="ar-JO" sz="2800" b="1" dirty="0">
                <a:solidFill>
                  <a:srgbClr val="638C80"/>
                </a:solidFill>
                <a:highlight>
                  <a:srgbClr val="FFFF00"/>
                </a:highlight>
                <a:latin typeface="system-ui"/>
                <a:cs typeface="Arial" panose="020B0604020202020204" pitchFamily="34" charset="0"/>
              </a:rPr>
              <a:t>اصنعوا هذا لذكري  </a:t>
            </a:r>
            <a:r>
              <a:rPr lang="ar-JO" sz="2800" b="1" dirty="0">
                <a:solidFill>
                  <a:srgbClr val="638C80"/>
                </a:solidFill>
                <a:latin typeface="system-ui"/>
                <a:cs typeface="Arial" panose="020B0604020202020204" pitchFamily="34" charset="0"/>
              </a:rPr>
              <a:t>20 وكذلك الكأس أيضاً بعد العشاء قائلاً هذه الكأس هي العهد الجديد بدمي الذي يسفك عنكم</a:t>
            </a:r>
            <a:endParaRPr lang="en-US" sz="2600" b="1" dirty="0">
              <a:solidFill>
                <a:srgbClr val="638C80"/>
              </a:solidFill>
              <a:latin typeface="system-ui"/>
              <a:cs typeface="Arial" panose="020B0604020202020204" pitchFamily="34" charset="0"/>
            </a:endParaRPr>
          </a:p>
        </p:txBody>
      </p:sp>
    </p:spTree>
    <p:extLst>
      <p:ext uri="{BB962C8B-B14F-4D97-AF65-F5344CB8AC3E}">
        <p14:creationId xmlns:p14="http://schemas.microsoft.com/office/powerpoint/2010/main" val="417584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807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02967-4CB3-4DD5-A3BB-CE339342DB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55894"/>
          </a:xfrm>
          <a:prstGeom prst="rect">
            <a:avLst/>
          </a:prstGeom>
        </p:spPr>
      </p:pic>
      <p:sp>
        <p:nvSpPr>
          <p:cNvPr id="3" name="TextBox 7">
            <a:extLst>
              <a:ext uri="{FF2B5EF4-FFF2-40B4-BE49-F238E27FC236}">
                <a16:creationId xmlns:a16="http://schemas.microsoft.com/office/drawing/2014/main" id="{08E3E8A0-3158-46C9-BCD9-096B8CC75327}"/>
              </a:ext>
            </a:extLst>
          </p:cNvPr>
          <p:cNvSpPr txBox="1"/>
          <p:nvPr/>
        </p:nvSpPr>
        <p:spPr>
          <a:xfrm>
            <a:off x="0" y="5577848"/>
            <a:ext cx="9143999" cy="830997"/>
          </a:xfrm>
          <a:prstGeom prst="rect">
            <a:avLst/>
          </a:prstGeom>
        </p:spPr>
        <p:txBody>
          <a:bodyPr wrap="square" lIns="0" tIns="0" rIns="0" bIns="0" rtlCol="0" anchor="t">
            <a:spAutoFit/>
          </a:bodyPr>
          <a:lstStyle/>
          <a:p>
            <a:pPr algn="ctr">
              <a:lnSpc>
                <a:spcPct val="90000"/>
              </a:lnSpc>
            </a:pPr>
            <a:r>
              <a:rPr lang="ar-JO" sz="6000" b="1" spc="-80" dirty="0">
                <a:effectLst>
                  <a:glow>
                    <a:schemeClr val="bg1"/>
                  </a:glow>
                </a:effectLst>
                <a:latin typeface="Arial" panose="020B0604020202020204" pitchFamily="34" charset="0"/>
                <a:cs typeface="Arial" panose="020B0604020202020204" pitchFamily="34" charset="0"/>
              </a:rPr>
              <a:t>ميل تشانغي جوراسيك</a:t>
            </a:r>
            <a:endParaRPr lang="en-US" sz="6000" b="1" spc="-80" dirty="0">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938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BD627332-4B85-4AC5-B3FE-72410AD03291}"/>
              </a:ext>
            </a:extLst>
          </p:cNvPr>
          <p:cNvSpPr txBox="1"/>
          <p:nvPr/>
        </p:nvSpPr>
        <p:spPr>
          <a:xfrm>
            <a:off x="1046922" y="310886"/>
            <a:ext cx="8010056" cy="664797"/>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system-ui"/>
                <a:cs typeface="Arial" panose="020B0604020202020204" pitchFamily="34" charset="0"/>
              </a:rPr>
              <a:t>من يستطيع أن يشترك في كسر الخبز ؟</a:t>
            </a:r>
            <a:endParaRPr lang="en-US" sz="4800" b="1" spc="-80" dirty="0">
              <a:solidFill>
                <a:srgbClr val="F4F0D9"/>
              </a:solidFill>
              <a:effectLst>
                <a:glow>
                  <a:schemeClr val="bg1"/>
                </a:glow>
              </a:effectLst>
              <a:latin typeface="system-ui"/>
              <a:cs typeface="Arial" panose="020B0604020202020204" pitchFamily="34" charset="0"/>
            </a:endParaRPr>
          </a:p>
        </p:txBody>
      </p:sp>
      <p:sp>
        <p:nvSpPr>
          <p:cNvPr id="8" name="TextBox 7">
            <a:extLst>
              <a:ext uri="{FF2B5EF4-FFF2-40B4-BE49-F238E27FC236}">
                <a16:creationId xmlns:a16="http://schemas.microsoft.com/office/drawing/2014/main" id="{FD752995-C515-4FA3-B2F5-9104E706EA71}"/>
              </a:ext>
            </a:extLst>
          </p:cNvPr>
          <p:cNvSpPr txBox="1"/>
          <p:nvPr/>
        </p:nvSpPr>
        <p:spPr>
          <a:xfrm>
            <a:off x="1238834" y="2576796"/>
            <a:ext cx="7818144" cy="2677656"/>
          </a:xfrm>
          <a:prstGeom prst="rect">
            <a:avLst/>
          </a:prstGeom>
          <a:noFill/>
        </p:spPr>
        <p:txBody>
          <a:bodyPr wrap="square">
            <a:spAutoFit/>
          </a:bodyPr>
          <a:lstStyle/>
          <a:p>
            <a:pPr algn="r"/>
            <a:r>
              <a:rPr lang="ar-JO" sz="2800" b="1" u="sng" dirty="0">
                <a:solidFill>
                  <a:srgbClr val="F4F0D9"/>
                </a:solidFill>
                <a:latin typeface="Arial" panose="020B0604020202020204" pitchFamily="34" charset="0"/>
                <a:cs typeface="Arial" panose="020B0604020202020204" pitchFamily="34" charset="0"/>
              </a:rPr>
              <a:t>1 كو 11: 27-29</a:t>
            </a:r>
            <a:endParaRPr lang="en-US" sz="2800" b="1" i="0" dirty="0">
              <a:solidFill>
                <a:srgbClr val="F4F0D9"/>
              </a:solidFill>
              <a:effectLst/>
              <a:latin typeface="Arial" panose="020B0604020202020204" pitchFamily="34" charset="0"/>
              <a:cs typeface="Arial" panose="020B0604020202020204" pitchFamily="34" charset="0"/>
            </a:endParaRPr>
          </a:p>
          <a:p>
            <a:pPr algn="r"/>
            <a:r>
              <a:rPr lang="ar-JO" sz="2800" b="1" dirty="0">
                <a:solidFill>
                  <a:srgbClr val="F4F0D9"/>
                </a:solidFill>
                <a:latin typeface="Arial" panose="020B0604020202020204" pitchFamily="34" charset="0"/>
                <a:cs typeface="Arial" panose="020B0604020202020204" pitchFamily="34" charset="0"/>
              </a:rPr>
              <a:t>27 إذاً أي من أكل هذا الخبز أو شرب كأس الرب بدون استحقاق يكون مجرماً في جسد الرب ودمه 28 ولكن ليمتحن الإنسان نفسه وهكذا يأكل من الخبز ويشرب من الكأس 29 لأن الذي يأكل ويشرب بدون استحقاق يأكل ويشرب دينونة لنفسه غير مميز جسد الرب </a:t>
            </a:r>
            <a:endParaRPr lang="en-US" sz="2800" b="1" i="0" dirty="0">
              <a:solidFill>
                <a:srgbClr val="F4F0D9"/>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CBE87B4-6768-4BE4-AB25-D47C44E7A4DB}"/>
              </a:ext>
            </a:extLst>
          </p:cNvPr>
          <p:cNvSpPr txBox="1"/>
          <p:nvPr/>
        </p:nvSpPr>
        <p:spPr>
          <a:xfrm>
            <a:off x="1238834" y="1307656"/>
            <a:ext cx="7186075" cy="1077218"/>
          </a:xfrm>
          <a:prstGeom prst="rect">
            <a:avLst/>
          </a:prstGeom>
          <a:noFill/>
        </p:spPr>
        <p:txBody>
          <a:bodyPr wrap="square">
            <a:spAutoFit/>
          </a:bodyPr>
          <a:lstStyle/>
          <a:p>
            <a:pPr algn="r"/>
            <a:r>
              <a:rPr lang="ar-JO" sz="3200" b="1" dirty="0">
                <a:solidFill>
                  <a:srgbClr val="F4F0D9"/>
                </a:solidFill>
                <a:latin typeface="Arial" panose="020B0604020202020204" pitchFamily="34" charset="0"/>
                <a:cs typeface="Arial" panose="020B0604020202020204" pitchFamily="34" charset="0"/>
              </a:rPr>
              <a:t>أعمال 8: 37 إن كنت تؤمن أن يسوع المسيح هو ابن الله</a:t>
            </a:r>
            <a:endParaRPr lang="en-US" sz="3200" b="1" dirty="0">
              <a:solidFill>
                <a:srgbClr val="F4F0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DAF27-270F-45DA-80C0-DCA9373B3E50}"/>
              </a:ext>
            </a:extLst>
          </p:cNvPr>
          <p:cNvSpPr txBox="1"/>
          <p:nvPr/>
        </p:nvSpPr>
        <p:spPr>
          <a:xfrm>
            <a:off x="289890" y="292380"/>
            <a:ext cx="8703190" cy="1569660"/>
          </a:xfrm>
          <a:prstGeom prst="rect">
            <a:avLst/>
          </a:prstGeom>
          <a:noFill/>
        </p:spPr>
        <p:txBody>
          <a:bodyPr wrap="square">
            <a:spAutoFit/>
          </a:bodyPr>
          <a:lstStyle/>
          <a:p>
            <a:pPr algn="r"/>
            <a:r>
              <a:rPr lang="ar-JO" sz="3200" b="1" i="0" dirty="0">
                <a:solidFill>
                  <a:schemeClr val="bg1"/>
                </a:solidFill>
                <a:effectLst>
                  <a:glow rad="127000">
                    <a:schemeClr val="tx1"/>
                  </a:glow>
                </a:effectLst>
                <a:latin typeface="Arial" panose="020B0604020202020204" pitchFamily="34" charset="0"/>
                <a:cs typeface="Arial" panose="020B0604020202020204" pitchFamily="34" charset="0"/>
              </a:rPr>
              <a:t>23 لأنني تسلمت من الرب ما سلمتكم أيضاً إن الرب يسوع في الليلة التي أسلم فيها أخذ خبزاً 24 وشكر فكسر وقال خذوا كلوا هذا هو جسدي المكسور لأجلكم اصنعوا هذا لذكري</a:t>
            </a:r>
            <a:endParaRPr lang="en-US" sz="32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276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DAF27-270F-45DA-80C0-DCA9373B3E50}"/>
              </a:ext>
            </a:extLst>
          </p:cNvPr>
          <p:cNvSpPr txBox="1"/>
          <p:nvPr/>
        </p:nvSpPr>
        <p:spPr>
          <a:xfrm>
            <a:off x="227747" y="0"/>
            <a:ext cx="8253493" cy="1384995"/>
          </a:xfrm>
          <a:prstGeom prst="rect">
            <a:avLst/>
          </a:prstGeom>
          <a:noFill/>
        </p:spPr>
        <p:txBody>
          <a:bodyPr wrap="square">
            <a:spAutoFit/>
          </a:bodyPr>
          <a:lstStyle>
            <a:defPPr>
              <a:defRPr lang="en-US"/>
            </a:defPPr>
            <a:lvl1pPr algn="r">
              <a:defRPr sz="3200" b="1" i="0">
                <a:solidFill>
                  <a:schemeClr val="bg1"/>
                </a:solidFill>
                <a:effectLst>
                  <a:glow rad="127000">
                    <a:schemeClr val="tx1"/>
                  </a:glow>
                </a:effectLst>
                <a:latin typeface="Arial" panose="020B0604020202020204" pitchFamily="34" charset="0"/>
                <a:cs typeface="Arial" panose="020B0604020202020204" pitchFamily="34" charset="0"/>
              </a:defRPr>
            </a:lvl1pPr>
          </a:lstStyle>
          <a:p>
            <a:endParaRPr lang="ar-JO" dirty="0"/>
          </a:p>
          <a:p>
            <a:r>
              <a:rPr lang="ar-JO" dirty="0"/>
              <a:t> 25 كذلك الكأس أيضاً بعدما تعشوا قائلاً هذه الكأس هي العهد الجديد بدمي اصنعوا هذا كلما شربتم لذكري</a:t>
            </a:r>
            <a:endParaRPr lang="en-US" dirty="0"/>
          </a:p>
        </p:txBody>
      </p:sp>
    </p:spTree>
    <p:extLst>
      <p:ext uri="{BB962C8B-B14F-4D97-AF65-F5344CB8AC3E}">
        <p14:creationId xmlns:p14="http://schemas.microsoft.com/office/powerpoint/2010/main" val="2693339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8712A-A1E8-418B-AC03-7FBDE5D05C18}"/>
              </a:ext>
            </a:extLst>
          </p:cNvPr>
          <p:cNvSpPr txBox="1"/>
          <p:nvPr/>
        </p:nvSpPr>
        <p:spPr>
          <a:xfrm>
            <a:off x="282492" y="143522"/>
            <a:ext cx="8683955" cy="1200329"/>
          </a:xfrm>
          <a:prstGeom prst="rect">
            <a:avLst/>
          </a:prstGeom>
          <a:noFill/>
        </p:spPr>
        <p:txBody>
          <a:bodyPr wrap="square">
            <a:spAutoFit/>
          </a:bodyPr>
          <a:lstStyle>
            <a:defPPr>
              <a:defRPr lang="en-US"/>
            </a:defPPr>
            <a:lvl1pPr algn="r">
              <a:defRPr sz="3200" b="1" i="0">
                <a:solidFill>
                  <a:schemeClr val="bg1"/>
                </a:solidFill>
                <a:effectLst>
                  <a:glow rad="127000">
                    <a:schemeClr val="tx1"/>
                  </a:glow>
                </a:effectLst>
                <a:latin typeface="Arial" panose="020B0604020202020204" pitchFamily="34" charset="0"/>
                <a:cs typeface="Arial" panose="020B0604020202020204" pitchFamily="34" charset="0"/>
              </a:defRPr>
            </a:lvl1pPr>
          </a:lstStyle>
          <a:p>
            <a:r>
              <a:rPr lang="ar-JO" dirty="0"/>
              <a:t>26 فإنكم كلما أكلتم هذا الخبز وشربتم هذه الكأس تخبرون بموت الرب إلى أن يجيء</a:t>
            </a:r>
            <a:endParaRPr lang="en-US" dirty="0"/>
          </a:p>
        </p:txBody>
      </p:sp>
    </p:spTree>
    <p:extLst>
      <p:ext uri="{BB962C8B-B14F-4D97-AF65-F5344CB8AC3E}">
        <p14:creationId xmlns:p14="http://schemas.microsoft.com/office/powerpoint/2010/main" val="2470351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dirty="0">
                <a:solidFill>
                  <a:srgbClr val="FFFFFF"/>
                </a:solidFill>
                <a:latin typeface="Arial" panose="020B0604020202020204" pitchFamily="34" charset="0"/>
                <a:ea typeface="ＭＳ Ｐゴシック" charset="0"/>
                <a:cs typeface="Arial" panose="020B0604020202020204" pitchFamily="34" charset="0"/>
              </a:rPr>
              <a:t> معجزات يسوع</a:t>
            </a:r>
            <a:r>
              <a:rPr lang="en-US" sz="2800" b="1" dirty="0">
                <a:solidFill>
                  <a:srgbClr val="FFFFFF"/>
                </a:solidFill>
                <a:latin typeface="Arial" panose="020B0604020202020204" pitchFamily="34" charset="0"/>
                <a:ea typeface="ＭＳ Ｐゴシック" charset="0"/>
                <a:cs typeface="Arial" panose="020B0604020202020204" pitchFamily="34" charset="0"/>
              </a:rPr>
              <a:t>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lang="ar-JO" sz="3200" b="1" dirty="0">
                <a:solidFill>
                  <a:srgbClr val="FFFFFF"/>
                </a:solidFill>
                <a:latin typeface="Arial" charset="0"/>
                <a:cs typeface="Arial" charset="0"/>
              </a:rPr>
              <a:t>أحصل على العرض التقديمي والنص مجاناً</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807B"/>
        </a:solidFill>
        <a:effectLst/>
      </p:bgPr>
    </p:bg>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08E3E8A0-3158-46C9-BCD9-096B8CC75327}"/>
              </a:ext>
            </a:extLst>
          </p:cNvPr>
          <p:cNvSpPr txBox="1"/>
          <p:nvPr/>
        </p:nvSpPr>
        <p:spPr>
          <a:xfrm>
            <a:off x="0" y="5577848"/>
            <a:ext cx="9143999" cy="830997"/>
          </a:xfrm>
          <a:prstGeom prst="rect">
            <a:avLst/>
          </a:prstGeom>
        </p:spPr>
        <p:txBody>
          <a:bodyPr wrap="square" lIns="0" tIns="0" rIns="0" bIns="0" rtlCol="0" anchor="t">
            <a:spAutoFit/>
          </a:bodyPr>
          <a:lstStyle/>
          <a:p>
            <a:pPr algn="ctr">
              <a:lnSpc>
                <a:spcPct val="90000"/>
              </a:lnSpc>
            </a:pPr>
            <a:r>
              <a:rPr lang="ar-JO" sz="6000" b="1" spc="-80" dirty="0">
                <a:effectLst>
                  <a:glow>
                    <a:schemeClr val="bg1"/>
                  </a:glow>
                </a:effectLst>
                <a:latin typeface="Arial" panose="020B0604020202020204" pitchFamily="34" charset="0"/>
                <a:cs typeface="Arial" panose="020B0604020202020204" pitchFamily="34" charset="0"/>
              </a:rPr>
              <a:t>ميل تشانغي جوراسيك</a:t>
            </a:r>
          </a:p>
        </p:txBody>
      </p:sp>
      <p:pic>
        <p:nvPicPr>
          <p:cNvPr id="2050" name="Picture 2">
            <a:extLst>
              <a:ext uri="{FF2B5EF4-FFF2-40B4-BE49-F238E27FC236}">
                <a16:creationId xmlns:a16="http://schemas.microsoft.com/office/drawing/2014/main" id="{A47FC368-3030-4CEF-9162-8FDA1F4596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
            <a:ext cx="9143999" cy="51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95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D2332-E0F6-476A-A9A5-4D37864CF5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311646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25A5C-2426-47D5-9531-2236DA1350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072382" cy="4775200"/>
          </a:xfrm>
          <a:prstGeom prst="rect">
            <a:avLst/>
          </a:prstGeom>
        </p:spPr>
      </p:pic>
      <p:pic>
        <p:nvPicPr>
          <p:cNvPr id="5" name="Picture 4">
            <a:extLst>
              <a:ext uri="{FF2B5EF4-FFF2-40B4-BE49-F238E27FC236}">
                <a16:creationId xmlns:a16="http://schemas.microsoft.com/office/drawing/2014/main" id="{3C1CF514-A491-47B7-9E73-F96A56A403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2382" y="3034145"/>
            <a:ext cx="4160520" cy="3759200"/>
          </a:xfrm>
          <a:prstGeom prst="rect">
            <a:avLst/>
          </a:prstGeom>
        </p:spPr>
      </p:pic>
      <p:pic>
        <p:nvPicPr>
          <p:cNvPr id="7" name="Picture 6">
            <a:extLst>
              <a:ext uri="{FF2B5EF4-FFF2-40B4-BE49-F238E27FC236}">
                <a16:creationId xmlns:a16="http://schemas.microsoft.com/office/drawing/2014/main" id="{BE5805EA-9BB2-460E-9B7C-E7C0F0E118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06372" y="394854"/>
            <a:ext cx="4160520" cy="6068291"/>
          </a:xfrm>
          <a:prstGeom prst="rect">
            <a:avLst/>
          </a:prstGeom>
        </p:spPr>
      </p:pic>
    </p:spTree>
    <p:extLst>
      <p:ext uri="{BB962C8B-B14F-4D97-AF65-F5344CB8AC3E}">
        <p14:creationId xmlns:p14="http://schemas.microsoft.com/office/powerpoint/2010/main" val="11310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4233</TotalTime>
  <Words>2521</Words>
  <Application>Microsoft Macintosh PowerPoint</Application>
  <PresentationFormat>On-screen Show (4:3)</PresentationFormat>
  <Paragraphs>362</Paragraphs>
  <Slides>65</Slides>
  <Notes>45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65</vt:i4>
      </vt:variant>
    </vt:vector>
  </HeadingPairs>
  <TitlesOfParts>
    <vt:vector size="75" baseType="lpstr">
      <vt:lpstr>system-ui</vt:lpstr>
      <vt:lpstr>Arial</vt:lpstr>
      <vt:lpstr>Calibri</vt:lpstr>
      <vt:lpstr>Chalkduster</vt:lpstr>
      <vt:lpstr>Gill Sans MT</vt:lpstr>
      <vt:lpstr>Times New Roman</vt:lpstr>
      <vt:lpstr>Wingdings</vt:lpstr>
      <vt:lpstr>Office Theme</vt:lpstr>
      <vt:lpstr>Orbit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التطبيق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 معجزات يسوعat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42</cp:revision>
  <dcterms:created xsi:type="dcterms:W3CDTF">2021-12-01T02:13:13Z</dcterms:created>
  <dcterms:modified xsi:type="dcterms:W3CDTF">2023-12-03T18:16:57Z</dcterms:modified>
</cp:coreProperties>
</file>